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4" r:id="rId17"/>
    <p:sldId id="275" r:id="rId18"/>
    <p:sldId id="273" r:id="rId19"/>
    <p:sldId id="272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86" r:id="rId30"/>
    <p:sldId id="287" r:id="rId31"/>
    <p:sldId id="304" r:id="rId32"/>
    <p:sldId id="314" r:id="rId33"/>
    <p:sldId id="289" r:id="rId34"/>
    <p:sldId id="290" r:id="rId35"/>
    <p:sldId id="282" r:id="rId36"/>
    <p:sldId id="313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7" r:id="rId59"/>
    <p:sldId id="316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5" r:id="rId107"/>
    <p:sldId id="364" r:id="rId108"/>
    <p:sldId id="366" r:id="rId109"/>
    <p:sldId id="367" r:id="rId110"/>
    <p:sldId id="368" r:id="rId111"/>
    <p:sldId id="370" r:id="rId112"/>
    <p:sldId id="369" r:id="rId113"/>
    <p:sldId id="374" r:id="rId114"/>
    <p:sldId id="375" r:id="rId115"/>
    <p:sldId id="371" r:id="rId116"/>
    <p:sldId id="372" r:id="rId117"/>
    <p:sldId id="373" r:id="rId118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Прямоугольник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Прямоугольник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Прямоугольник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Прямоугольник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Скругленный прямоугольник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Скругленный прямоугольник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E9A8CC9E-DD02-45CB-92CF-4172417ADB5D}" type="datetimeFigureOut">
              <a:rPr lang="uk-UA" smtClean="0"/>
              <a:t>03.07.2015</a:t>
            </a:fld>
            <a:endParaRPr lang="uk-UA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uk-UA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A4A3C679-788E-461C-8155-B357FC35C5E7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CC9E-DD02-45CB-92CF-4172417ADB5D}" type="datetimeFigureOut">
              <a:rPr lang="uk-UA" smtClean="0"/>
              <a:t>03.07.2015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3C679-788E-461C-8155-B357FC35C5E7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CC9E-DD02-45CB-92CF-4172417ADB5D}" type="datetimeFigureOut">
              <a:rPr lang="uk-UA" smtClean="0"/>
              <a:t>03.07.2015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3C679-788E-461C-8155-B357FC35C5E7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CC9E-DD02-45CB-92CF-4172417ADB5D}" type="datetimeFigureOut">
              <a:rPr lang="uk-UA" smtClean="0"/>
              <a:t>03.07.2015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3C679-788E-461C-8155-B357FC35C5E7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CC9E-DD02-45CB-92CF-4172417ADB5D}" type="datetimeFigureOut">
              <a:rPr lang="uk-UA" smtClean="0"/>
              <a:t>03.07.2015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3C679-788E-461C-8155-B357FC35C5E7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CC9E-DD02-45CB-92CF-4172417ADB5D}" type="datetimeFigureOut">
              <a:rPr lang="uk-UA" smtClean="0"/>
              <a:t>03.07.2015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3C679-788E-461C-8155-B357FC35C5E7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6" name="Дата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9A8CC9E-DD02-45CB-92CF-4172417ADB5D}" type="datetimeFigureOut">
              <a:rPr lang="uk-UA" smtClean="0"/>
              <a:t>03.07.2015</a:t>
            </a:fld>
            <a:endParaRPr lang="uk-UA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4A3C679-788E-461C-8155-B357FC35C5E7}" type="slidenum">
              <a:rPr lang="uk-UA" smtClean="0"/>
              <a:t>‹#›</a:t>
            </a:fld>
            <a:endParaRPr lang="uk-UA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E9A8CC9E-DD02-45CB-92CF-4172417ADB5D}" type="datetimeFigureOut">
              <a:rPr lang="uk-UA" smtClean="0"/>
              <a:t>03.07.2015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A4A3C679-788E-461C-8155-B357FC35C5E7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CC9E-DD02-45CB-92CF-4172417ADB5D}" type="datetimeFigureOut">
              <a:rPr lang="uk-UA" smtClean="0"/>
              <a:t>03.07.2015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3C679-788E-461C-8155-B357FC35C5E7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CC9E-DD02-45CB-92CF-4172417ADB5D}" type="datetimeFigureOut">
              <a:rPr lang="uk-UA" smtClean="0"/>
              <a:t>03.07.2015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3C679-788E-461C-8155-B357FC35C5E7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CC9E-DD02-45CB-92CF-4172417ADB5D}" type="datetimeFigureOut">
              <a:rPr lang="uk-UA" smtClean="0"/>
              <a:t>03.07.2015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3C679-788E-461C-8155-B357FC35C5E7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Прямоугольник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Прямоугольник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Прямоугольник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Скругленный прямоугольник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Скругленный прямоугольник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Прямоугольник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Прямоугольник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Прямоугольник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Прямоугольник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Прямоугольник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Прямоугольник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E9A8CC9E-DD02-45CB-92CF-4172417ADB5D}" type="datetimeFigureOut">
              <a:rPr lang="uk-UA" smtClean="0"/>
              <a:t>03.07.2015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uk-UA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A4A3C679-788E-461C-8155-B357FC35C5E7}" type="slidenum">
              <a:rPr lang="uk-UA" smtClean="0"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://playground.arduino.cc/Main/Interfacing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hyperlink" Target="http://arduino-project.net/podklyuchenie-ds18b20-arduin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://aterlux.ru/index.php?page=article&amp;art=1wire" TargetMode="External"/><Relationship Id="rId2" Type="http://schemas.openxmlformats.org/officeDocument/2006/relationships/hyperlink" Target="http://chipenable.ru/index.php/programming-avr/item/80-1-wire-rabota-s-ds18b20-chast-1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jrc.com/teensy/arduino_libraries/OneWire.zip" TargetMode="External"/><Relationship Id="rId2" Type="http://schemas.openxmlformats.org/officeDocument/2006/relationships/hyperlink" Target="http://arduino-project.net/DallasTemperature.rar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://robocraft.ru/blog/arduino/503.html" TargetMode="External"/><Relationship Id="rId2" Type="http://schemas.openxmlformats.org/officeDocument/2006/relationships/hyperlink" Target="http://goo.gl/zMm4Nr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esp8266.ru/esp8266-at-commands-v019" TargetMode="External"/><Relationship Id="rId2" Type="http://schemas.openxmlformats.org/officeDocument/2006/relationships/hyperlink" Target="http://geektimes.ru/post/24105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iki.iteadstudio.com/ESP8266_Serial_WIFI_Module" TargetMode="Externa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phytec.com/wiki/images/7/72/AM335x_techincal_reference_manual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prottoss.com/projects/avr910.usb.prog/avr910_usb_programmer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segger.com/jlink-debug-probes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ardushop.ru/kak-vibrat-arduino/" TargetMode="External"/><Relationship Id="rId2" Type="http://schemas.openxmlformats.org/officeDocument/2006/relationships/hyperlink" Target="http://robocraft.ru/blog/arduino/1035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habrahabr.ru/company/intel/blog/248279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abrahabr.ru/company/intel/blog/249127/" TargetMode="External"/><Relationship Id="rId4" Type="http://schemas.openxmlformats.org/officeDocument/2006/relationships/hyperlink" Target="http://habrahabr.ru/company/intel/blog/248893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habrahabr.ru/post/256089/" TargetMode="External"/><Relationship Id="rId2" Type="http://schemas.openxmlformats.org/officeDocument/2006/relationships/hyperlink" Target="http://habrahabr.ru/company/intel/blog/249845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arduino.ua/ru/prog/Libraries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-project.net/kak-dobavit-biblioteku-utft-arduino-ide/" TargetMode="External"/><Relationship Id="rId2" Type="http://schemas.openxmlformats.org/officeDocument/2006/relationships/hyperlink" Target="http://arduino.ua/ru/guide/Libraries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arduino.ua/ru/guide/Troubleshooting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arduino.ua/ru/prog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niacbug/StandardCplusplus/blob/master/README.md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arduino.ua/ru/prog/StringObject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xhd4HKrWpg" TargetMode="External"/><Relationship Id="rId2" Type="http://schemas.openxmlformats.org/officeDocument/2006/relationships/hyperlink" Target="http://fritzing.org/home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sz="5400" dirty="0" err="1" smtClean="0">
                <a:solidFill>
                  <a:srgbClr val="00B0F0"/>
                </a:solidFill>
              </a:rPr>
              <a:t>Вступ</a:t>
            </a:r>
            <a:r>
              <a:rPr lang="ru-RU" sz="5400" dirty="0" smtClean="0">
                <a:solidFill>
                  <a:srgbClr val="00B0F0"/>
                </a:solidFill>
              </a:rPr>
              <a:t> до </a:t>
            </a:r>
            <a:r>
              <a:rPr lang="en-US" sz="5400" dirty="0" err="1" smtClean="0">
                <a:solidFill>
                  <a:srgbClr val="00B0F0"/>
                </a:solidFill>
              </a:rPr>
              <a:t>Arduino</a:t>
            </a:r>
            <a:r>
              <a:rPr lang="en-US" sz="5400" dirty="0" smtClean="0">
                <a:solidFill>
                  <a:srgbClr val="00B0F0"/>
                </a:solidFill>
              </a:rPr>
              <a:t/>
            </a:r>
            <a:br>
              <a:rPr lang="en-US" sz="5400" dirty="0" smtClean="0">
                <a:solidFill>
                  <a:srgbClr val="00B0F0"/>
                </a:solidFill>
              </a:rPr>
            </a:br>
            <a:r>
              <a:rPr lang="en-US" sz="5400" dirty="0">
                <a:solidFill>
                  <a:srgbClr val="00B0F0"/>
                </a:solidFill>
              </a:rPr>
              <a:t/>
            </a:r>
            <a:br>
              <a:rPr lang="en-US" sz="5400" dirty="0">
                <a:solidFill>
                  <a:srgbClr val="00B0F0"/>
                </a:solidFill>
              </a:rPr>
            </a:br>
            <a:endParaRPr lang="uk-UA" sz="5400" dirty="0">
              <a:solidFill>
                <a:srgbClr val="00B0F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lampa</a:t>
            </a:r>
            <a:r>
              <a:rPr lang="en-US" dirty="0" smtClean="0"/>
              <a:t> lab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5631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229600" cy="1066800"/>
          </a:xfrm>
        </p:spPr>
        <p:txBody>
          <a:bodyPr/>
          <a:lstStyle/>
          <a:p>
            <a:r>
              <a:rPr lang="uk-UA" dirty="0" smtClean="0">
                <a:solidFill>
                  <a:srgbClr val="00B0F0"/>
                </a:solidFill>
              </a:rPr>
              <a:t>Периферійні пристрої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28192"/>
            <a:ext cx="8363272" cy="506916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uk-UA" sz="1800" dirty="0" smtClean="0"/>
              <a:t>Сам по собі процесор лише виконує операції над числами в двійковому форматі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r>
              <a:rPr lang="uk-UA" sz="1800" dirty="0" smtClean="0"/>
              <a:t>Периферійні пристрої сполучають процесор з зовнішнім світом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ru-RU" sz="1800" dirty="0" err="1" smtClean="0"/>
              <a:t>Приклади</a:t>
            </a:r>
            <a:r>
              <a:rPr lang="ru-RU" sz="1800" dirty="0" smtClean="0"/>
              <a:t> </a:t>
            </a:r>
            <a:r>
              <a:rPr lang="ru-RU" sz="1800" dirty="0" err="1" smtClean="0"/>
              <a:t>периферійних</a:t>
            </a:r>
            <a:r>
              <a:rPr lang="ru-RU" sz="1800" dirty="0" smtClean="0"/>
              <a:t> </a:t>
            </a:r>
            <a:r>
              <a:rPr lang="ru-RU" sz="1800" dirty="0" err="1" smtClean="0"/>
              <a:t>пристроїв</a:t>
            </a:r>
            <a:r>
              <a:rPr lang="en-US" sz="1800" dirty="0" smtClean="0"/>
              <a:t>: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/>
              <a:t> </a:t>
            </a:r>
            <a:r>
              <a:rPr lang="en-US" sz="1800" dirty="0" smtClean="0"/>
              <a:t>    - </a:t>
            </a:r>
            <a:r>
              <a:rPr lang="ru-RU" sz="1800" dirty="0" smtClean="0"/>
              <a:t>аналого-</a:t>
            </a:r>
            <a:r>
              <a:rPr lang="ru-RU" sz="1800" dirty="0" err="1" smtClean="0"/>
              <a:t>цифров</a:t>
            </a:r>
            <a:r>
              <a:rPr lang="uk-UA" sz="1800" dirty="0" smtClean="0"/>
              <a:t>і</a:t>
            </a:r>
            <a:r>
              <a:rPr lang="ru-RU" sz="1800" dirty="0" smtClean="0"/>
              <a:t> та цифро-</a:t>
            </a:r>
            <a:r>
              <a:rPr lang="ru-RU" sz="1800" dirty="0" err="1" smtClean="0"/>
              <a:t>аналогові</a:t>
            </a:r>
            <a:r>
              <a:rPr lang="ru-RU" sz="1800" dirty="0" smtClean="0"/>
              <a:t> </a:t>
            </a:r>
            <a:r>
              <a:rPr lang="ru-RU" sz="1800" dirty="0" err="1" smtClean="0"/>
              <a:t>перетворювачі</a:t>
            </a:r>
            <a:r>
              <a:rPr lang="en-US" sz="1800" dirty="0" smtClean="0"/>
              <a:t>;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/>
              <a:t> </a:t>
            </a:r>
            <a:r>
              <a:rPr lang="en-US" sz="1800" dirty="0" smtClean="0"/>
              <a:t>    - </a:t>
            </a:r>
            <a:r>
              <a:rPr lang="ru-RU" sz="1800" dirty="0" err="1" smtClean="0"/>
              <a:t>таймери</a:t>
            </a:r>
            <a:r>
              <a:rPr lang="ru-RU" sz="1800" dirty="0" smtClean="0"/>
              <a:t> та </a:t>
            </a:r>
            <a:r>
              <a:rPr lang="ru-RU" sz="1800" dirty="0" err="1" smtClean="0"/>
              <a:t>лічильники</a:t>
            </a:r>
            <a:r>
              <a:rPr lang="ru-RU" sz="1800" dirty="0" smtClean="0"/>
              <a:t> для </a:t>
            </a:r>
            <a:r>
              <a:rPr lang="ru-RU" sz="1800" dirty="0" err="1" smtClean="0"/>
              <a:t>відрахунку</a:t>
            </a:r>
            <a:r>
              <a:rPr lang="ru-RU" sz="1800" dirty="0" smtClean="0"/>
              <a:t> </a:t>
            </a:r>
            <a:r>
              <a:rPr lang="ru-RU" sz="1800" dirty="0" err="1" smtClean="0"/>
              <a:t>інтервалів</a:t>
            </a:r>
            <a:r>
              <a:rPr lang="ru-RU" sz="1800" dirty="0" smtClean="0"/>
              <a:t> часу</a:t>
            </a:r>
            <a:r>
              <a:rPr lang="en-US" sz="1800" dirty="0" smtClean="0"/>
              <a:t>;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/>
              <a:t> </a:t>
            </a:r>
            <a:r>
              <a:rPr lang="en-US" sz="1800" dirty="0" smtClean="0"/>
              <a:t>    - </a:t>
            </a:r>
            <a:r>
              <a:rPr lang="ru-RU" sz="1800" dirty="0" err="1" smtClean="0"/>
              <a:t>контролери</a:t>
            </a:r>
            <a:r>
              <a:rPr lang="ru-RU" sz="1800" dirty="0" smtClean="0"/>
              <a:t> в</a:t>
            </a:r>
            <a:r>
              <a:rPr lang="uk-UA" sz="1800" dirty="0" err="1" smtClean="0"/>
              <a:t>ідео</a:t>
            </a:r>
            <a:r>
              <a:rPr lang="en-US" sz="1800" dirty="0"/>
              <a:t> </a:t>
            </a:r>
            <a:r>
              <a:rPr lang="ru-RU" sz="1800" dirty="0" smtClean="0"/>
              <a:t>та</a:t>
            </a:r>
            <a:r>
              <a:rPr lang="uk-UA" sz="1800" dirty="0" smtClean="0"/>
              <a:t> аудіо пристроїв</a:t>
            </a:r>
            <a:r>
              <a:rPr lang="en-US" sz="1800" dirty="0" smtClean="0"/>
              <a:t>;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/>
              <a:t> </a:t>
            </a:r>
            <a:r>
              <a:rPr lang="en-US" sz="1800" dirty="0" smtClean="0"/>
              <a:t>    - </a:t>
            </a:r>
            <a:r>
              <a:rPr lang="uk-UA" sz="1800" dirty="0" smtClean="0"/>
              <a:t>контролери інтерфейсів передачі даних (</a:t>
            </a:r>
            <a:r>
              <a:rPr lang="en-US" sz="1800" dirty="0" smtClean="0"/>
              <a:t>UART, PCI, USB, Ethernet,  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  </a:t>
            </a:r>
            <a:r>
              <a:rPr lang="en-US" sz="1800" dirty="0" err="1" smtClean="0"/>
              <a:t>WiFi</a:t>
            </a:r>
            <a:r>
              <a:rPr lang="en-US" sz="1800" dirty="0" smtClean="0"/>
              <a:t>, SPI, I2C</a:t>
            </a:r>
            <a:r>
              <a:rPr lang="uk-UA" sz="1800" dirty="0" smtClean="0"/>
              <a:t>)</a:t>
            </a:r>
            <a:r>
              <a:rPr lang="en-US" sz="1800" dirty="0" smtClean="0"/>
              <a:t>;</a:t>
            </a: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98909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Вимірювання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напруги</a:t>
            </a:r>
            <a:r>
              <a:rPr lang="ru-RU" sz="3200" dirty="0">
                <a:solidFill>
                  <a:srgbClr val="00B0F0"/>
                </a:solidFill>
              </a:rPr>
              <a:t> на </a:t>
            </a:r>
            <a:r>
              <a:rPr lang="ru-RU" sz="3200" dirty="0" err="1">
                <a:solidFill>
                  <a:srgbClr val="00B0F0"/>
                </a:solidFill>
              </a:rPr>
              <a:t>Arduino</a:t>
            </a:r>
            <a:r>
              <a:rPr lang="ru-RU" sz="3200" dirty="0">
                <a:solidFill>
                  <a:srgbClr val="00B0F0"/>
                </a:solidFill>
              </a:rPr>
              <a:t> (аналого-</a:t>
            </a:r>
            <a:r>
              <a:rPr lang="ru-RU" sz="3200" dirty="0" err="1">
                <a:solidFill>
                  <a:srgbClr val="00B0F0"/>
                </a:solidFill>
              </a:rPr>
              <a:t>цифрове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перетворення</a:t>
            </a:r>
            <a:r>
              <a:rPr lang="ru-RU" sz="3200" dirty="0">
                <a:solidFill>
                  <a:srgbClr val="00B0F0"/>
                </a:solidFill>
              </a:rPr>
              <a:t>) 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1988840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Відкрийте папку </a:t>
            </a:r>
            <a:r>
              <a:rPr lang="en-US" sz="1800" dirty="0"/>
              <a:t>“5.ADC” </a:t>
            </a:r>
            <a:r>
              <a:rPr lang="uk-UA" sz="1800" dirty="0" smtClean="0"/>
              <a:t>та запустіть скетч, який знаходиться всередині</a:t>
            </a:r>
            <a:r>
              <a:rPr lang="en-US" sz="1800" dirty="0" smtClean="0"/>
              <a:t>;</a:t>
            </a:r>
            <a:endParaRPr lang="uk-UA" sz="1800" dirty="0" smtClean="0"/>
          </a:p>
          <a:p>
            <a:pPr>
              <a:lnSpc>
                <a:spcPct val="150000"/>
              </a:lnSpc>
            </a:pPr>
            <a:r>
              <a:rPr lang="uk-UA" sz="1800" dirty="0" smtClean="0"/>
              <a:t>Складіть схему, як показано у попередньому слайді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uk-UA" sz="1800" dirty="0" smtClean="0"/>
              <a:t>Скомпілюйте і завантажте скетч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uk-UA" sz="1800" dirty="0" smtClean="0"/>
              <a:t>Обертайте ручку змінного резистора і спостерігайте через монітор послідовного </a:t>
            </a:r>
            <a:r>
              <a:rPr lang="uk-UA" sz="1800" dirty="0" err="1" smtClean="0"/>
              <a:t>порта</a:t>
            </a:r>
            <a:r>
              <a:rPr lang="uk-UA" sz="1800" dirty="0" smtClean="0"/>
              <a:t> за цифровими кодами, що відповідають напрузі на аналоговому вході </a:t>
            </a:r>
            <a:r>
              <a:rPr lang="en-US" sz="1800" dirty="0" smtClean="0"/>
              <a:t>A0;</a:t>
            </a:r>
          </a:p>
          <a:p>
            <a:pPr>
              <a:lnSpc>
                <a:spcPct val="150000"/>
              </a:lnSpc>
            </a:pPr>
            <a:r>
              <a:rPr lang="uk-UA" sz="1800" dirty="0" smtClean="0"/>
              <a:t>Перетворення напруги на вході А0 в цифровий код реалізоване за допомогою функції </a:t>
            </a:r>
            <a:r>
              <a:rPr lang="en-US" sz="1800" dirty="0"/>
              <a:t> </a:t>
            </a:r>
            <a:r>
              <a:rPr lang="en-US" sz="1800" dirty="0" err="1"/>
              <a:t>analogRead</a:t>
            </a:r>
            <a:r>
              <a:rPr lang="en-US" sz="1800" dirty="0"/>
              <a:t>(A0</a:t>
            </a:r>
            <a:r>
              <a:rPr lang="en-US" sz="1800" dirty="0" smtClean="0"/>
              <a:t>);</a:t>
            </a:r>
            <a:endParaRPr lang="uk-UA" sz="1800" dirty="0" smtClean="0"/>
          </a:p>
          <a:p>
            <a:pPr>
              <a:lnSpc>
                <a:spcPct val="150000"/>
              </a:lnSpc>
            </a:pPr>
            <a:r>
              <a:rPr lang="uk-UA" sz="1800" dirty="0" smtClean="0"/>
              <a:t>Мінімальній напрузі (0В) відповідає число 0. Максимальній напрузі (5В) відповідає число 1023.</a:t>
            </a:r>
          </a:p>
          <a:p>
            <a:pPr>
              <a:lnSpc>
                <a:spcPct val="150000"/>
              </a:lnSpc>
            </a:pPr>
            <a:r>
              <a:rPr lang="uk-UA" sz="1800" dirty="0" smtClean="0"/>
              <a:t>Два сусідніх коди характеризують напруги, що відрізняються на 5</a:t>
            </a:r>
            <a:r>
              <a:rPr lang="en-US" sz="1800" dirty="0" smtClean="0"/>
              <a:t>/1023 </a:t>
            </a:r>
            <a:r>
              <a:rPr lang="uk-UA" sz="1800" dirty="0" smtClean="0"/>
              <a:t>В</a:t>
            </a:r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37944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Керування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яскравістю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світіння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світлодіоду</a:t>
            </a:r>
            <a:r>
              <a:rPr lang="ru-RU" sz="3200" dirty="0">
                <a:solidFill>
                  <a:srgbClr val="00B0F0"/>
                </a:solidFill>
              </a:rPr>
              <a:t> за </a:t>
            </a:r>
            <a:r>
              <a:rPr lang="ru-RU" sz="3200" dirty="0" err="1">
                <a:solidFill>
                  <a:srgbClr val="00B0F0"/>
                </a:solidFill>
              </a:rPr>
              <a:t>домогою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smtClean="0">
                <a:solidFill>
                  <a:srgbClr val="00B0F0"/>
                </a:solidFill>
              </a:rPr>
              <a:t>широтно-</a:t>
            </a:r>
            <a:r>
              <a:rPr lang="ru-RU" sz="3200" dirty="0" err="1" smtClean="0">
                <a:solidFill>
                  <a:srgbClr val="00B0F0"/>
                </a:solidFill>
              </a:rPr>
              <a:t>імпульсної</a:t>
            </a:r>
            <a:r>
              <a:rPr lang="ru-RU" sz="3200" dirty="0" smtClean="0">
                <a:solidFill>
                  <a:srgbClr val="00B0F0"/>
                </a:solidFill>
              </a:rPr>
              <a:t> </a:t>
            </a:r>
            <a:r>
              <a:rPr lang="ru-RU" sz="3200" dirty="0" err="1" smtClean="0">
                <a:solidFill>
                  <a:srgbClr val="00B0F0"/>
                </a:solidFill>
              </a:rPr>
              <a:t>модуляції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1988840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Яскравість світіння </a:t>
            </a:r>
            <a:r>
              <a:rPr lang="uk-UA" sz="1800" dirty="0" err="1" smtClean="0"/>
              <a:t>світлодіоду</a:t>
            </a:r>
            <a:r>
              <a:rPr lang="uk-UA" sz="1800" dirty="0" smtClean="0"/>
              <a:t> лінійно залежить від струму, який протікає через нього</a:t>
            </a:r>
            <a:r>
              <a:rPr lang="en-US" sz="1800" dirty="0" smtClean="0"/>
              <a:t>;</a:t>
            </a:r>
            <a:endParaRPr lang="uk-UA" sz="1800" dirty="0" smtClean="0"/>
          </a:p>
          <a:p>
            <a:pPr>
              <a:lnSpc>
                <a:spcPct val="150000"/>
              </a:lnSpc>
            </a:pPr>
            <a:r>
              <a:rPr lang="uk-UA" sz="1800" dirty="0" smtClean="0"/>
              <a:t>Струм та напруга на </a:t>
            </a:r>
            <a:r>
              <a:rPr lang="uk-UA" sz="1800" dirty="0" err="1" smtClean="0"/>
              <a:t>світлодіоді</a:t>
            </a:r>
            <a:r>
              <a:rPr lang="uk-UA" sz="1800" dirty="0" smtClean="0"/>
              <a:t> пов'язані залежністю</a:t>
            </a:r>
            <a:r>
              <a:rPr lang="en-US" sz="1800" dirty="0"/>
              <a:t>:</a:t>
            </a: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  <p:pic>
        <p:nvPicPr>
          <p:cNvPr id="82946" name="Picture 2" descr="http://elwo.ru/teoria3/diods66-1-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645370"/>
            <a:ext cx="5616624" cy="287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49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Керування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яскравістю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світіння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світлодіоду</a:t>
            </a:r>
            <a:r>
              <a:rPr lang="ru-RU" sz="3200" dirty="0">
                <a:solidFill>
                  <a:srgbClr val="00B0F0"/>
                </a:solidFill>
              </a:rPr>
              <a:t> за </a:t>
            </a:r>
            <a:r>
              <a:rPr lang="ru-RU" sz="3200" dirty="0" err="1">
                <a:solidFill>
                  <a:srgbClr val="00B0F0"/>
                </a:solidFill>
              </a:rPr>
              <a:t>домогою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smtClean="0">
                <a:solidFill>
                  <a:srgbClr val="00B0F0"/>
                </a:solidFill>
              </a:rPr>
              <a:t>широтно-</a:t>
            </a:r>
            <a:r>
              <a:rPr lang="ru-RU" sz="3200" dirty="0" err="1" smtClean="0">
                <a:solidFill>
                  <a:srgbClr val="00B0F0"/>
                </a:solidFill>
              </a:rPr>
              <a:t>імпульсної</a:t>
            </a:r>
            <a:r>
              <a:rPr lang="ru-RU" sz="3200" dirty="0" smtClean="0">
                <a:solidFill>
                  <a:srgbClr val="00B0F0"/>
                </a:solidFill>
              </a:rPr>
              <a:t> </a:t>
            </a:r>
            <a:r>
              <a:rPr lang="ru-RU" sz="3200" dirty="0" err="1" smtClean="0">
                <a:solidFill>
                  <a:srgbClr val="00B0F0"/>
                </a:solidFill>
              </a:rPr>
              <a:t>модуляції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1988840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Для збільшення яскравості необхідно збільшувати струм, а для цього треба збільшувати напругу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ru-RU" sz="1800" dirty="0" smtClean="0"/>
              <a:t>Для </a:t>
            </a:r>
            <a:r>
              <a:rPr lang="ru-RU" sz="1800" dirty="0" err="1" smtClean="0"/>
              <a:t>зменшення</a:t>
            </a:r>
            <a:r>
              <a:rPr lang="ru-RU" sz="1800" dirty="0" smtClean="0"/>
              <a:t> </a:t>
            </a:r>
            <a:r>
              <a:rPr lang="ru-RU" sz="1800" dirty="0" err="1" smtClean="0"/>
              <a:t>яскравост</a:t>
            </a:r>
            <a:r>
              <a:rPr lang="uk-UA" sz="1800" dirty="0" smtClean="0"/>
              <a:t>і, навпаки, напругу треба зменшувати.</a:t>
            </a:r>
          </a:p>
          <a:p>
            <a:pPr>
              <a:lnSpc>
                <a:spcPct val="150000"/>
              </a:lnSpc>
            </a:pPr>
            <a:r>
              <a:rPr lang="uk-UA" sz="1800" dirty="0" smtClean="0"/>
              <a:t>Напругу будемо змінювати за допомогою широтно</a:t>
            </a:r>
            <a:r>
              <a:rPr lang="uk-UA" sz="1800" dirty="0"/>
              <a:t>-</a:t>
            </a:r>
            <a:r>
              <a:rPr lang="uk-UA" sz="1800" dirty="0" smtClean="0"/>
              <a:t>імпульсної модуляції.</a:t>
            </a:r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23299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Керування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яскравістю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світіння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світлодіоду</a:t>
            </a:r>
            <a:r>
              <a:rPr lang="ru-RU" sz="3200" dirty="0">
                <a:solidFill>
                  <a:srgbClr val="00B0F0"/>
                </a:solidFill>
              </a:rPr>
              <a:t> за </a:t>
            </a:r>
            <a:r>
              <a:rPr lang="ru-RU" sz="3200" dirty="0" err="1">
                <a:solidFill>
                  <a:srgbClr val="00B0F0"/>
                </a:solidFill>
              </a:rPr>
              <a:t>домогою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smtClean="0">
                <a:solidFill>
                  <a:srgbClr val="00B0F0"/>
                </a:solidFill>
              </a:rPr>
              <a:t>широтно-</a:t>
            </a:r>
            <a:r>
              <a:rPr lang="ru-RU" sz="3200" dirty="0" err="1" smtClean="0">
                <a:solidFill>
                  <a:srgbClr val="00B0F0"/>
                </a:solidFill>
              </a:rPr>
              <a:t>імпульсної</a:t>
            </a:r>
            <a:r>
              <a:rPr lang="ru-RU" sz="3200" dirty="0" smtClean="0">
                <a:solidFill>
                  <a:srgbClr val="00B0F0"/>
                </a:solidFill>
              </a:rPr>
              <a:t> </a:t>
            </a:r>
            <a:r>
              <a:rPr lang="ru-RU" sz="3200" dirty="0" err="1" smtClean="0">
                <a:solidFill>
                  <a:srgbClr val="00B0F0"/>
                </a:solidFill>
              </a:rPr>
              <a:t>модуляції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1988840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  <p:pic>
        <p:nvPicPr>
          <p:cNvPr id="86018" name="Picture 2" descr="http://arduino.ru/sites/default/files/pwm_r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972638"/>
            <a:ext cx="4176464" cy="457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21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Керування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яскравістю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світіння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світлодіоду</a:t>
            </a:r>
            <a:r>
              <a:rPr lang="ru-RU" sz="3200" dirty="0">
                <a:solidFill>
                  <a:srgbClr val="00B0F0"/>
                </a:solidFill>
              </a:rPr>
              <a:t> за </a:t>
            </a:r>
            <a:r>
              <a:rPr lang="ru-RU" sz="3200" dirty="0" err="1">
                <a:solidFill>
                  <a:srgbClr val="00B0F0"/>
                </a:solidFill>
              </a:rPr>
              <a:t>домогою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smtClean="0">
                <a:solidFill>
                  <a:srgbClr val="00B0F0"/>
                </a:solidFill>
              </a:rPr>
              <a:t>широтно-</a:t>
            </a:r>
            <a:r>
              <a:rPr lang="ru-RU" sz="3200" dirty="0" err="1" smtClean="0">
                <a:solidFill>
                  <a:srgbClr val="00B0F0"/>
                </a:solidFill>
              </a:rPr>
              <a:t>імпульсної</a:t>
            </a:r>
            <a:r>
              <a:rPr lang="ru-RU" sz="3200" dirty="0" smtClean="0">
                <a:solidFill>
                  <a:srgbClr val="00B0F0"/>
                </a:solidFill>
              </a:rPr>
              <a:t> </a:t>
            </a:r>
            <a:r>
              <a:rPr lang="ru-RU" sz="3200" dirty="0" err="1" smtClean="0">
                <a:solidFill>
                  <a:srgbClr val="00B0F0"/>
                </a:solidFill>
              </a:rPr>
              <a:t>модуляції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1988840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251520" y="1916832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Запустіть скетчі з папок </a:t>
            </a:r>
            <a:r>
              <a:rPr lang="en-US" sz="1800" dirty="0"/>
              <a:t>“6.PWM</a:t>
            </a:r>
            <a:r>
              <a:rPr lang="en-US" sz="1800" dirty="0" smtClean="0"/>
              <a:t>” </a:t>
            </a:r>
            <a:r>
              <a:rPr lang="ru-RU" sz="1800" dirty="0" smtClean="0"/>
              <a:t>та </a:t>
            </a:r>
            <a:r>
              <a:rPr lang="en-US" sz="1800" dirty="0"/>
              <a:t>“7.Fade</a:t>
            </a:r>
            <a:r>
              <a:rPr lang="en-US" sz="1800" dirty="0" smtClean="0"/>
              <a:t>”</a:t>
            </a:r>
            <a:endParaRPr lang="ru-RU" sz="1800" dirty="0" smtClean="0"/>
          </a:p>
          <a:p>
            <a:pPr>
              <a:lnSpc>
                <a:spcPct val="150000"/>
              </a:lnSpc>
            </a:pPr>
            <a:r>
              <a:rPr lang="ru-RU" sz="1800" dirty="0" err="1" smtClean="0"/>
              <a:t>Функц</a:t>
            </a:r>
            <a:r>
              <a:rPr lang="uk-UA" sz="1800" dirty="0" err="1" smtClean="0"/>
              <a:t>ія</a:t>
            </a:r>
            <a:r>
              <a:rPr lang="uk-UA" sz="1800" dirty="0" smtClean="0"/>
              <a:t> </a:t>
            </a:r>
            <a:r>
              <a:rPr lang="en-US" sz="1800" dirty="0" err="1" smtClean="0"/>
              <a:t>analogWrite</a:t>
            </a:r>
            <a:r>
              <a:rPr lang="en-US" sz="1800" dirty="0" smtClean="0"/>
              <a:t>(</a:t>
            </a:r>
            <a:r>
              <a:rPr lang="uk-UA" sz="1800" dirty="0" smtClean="0"/>
              <a:t>13,</a:t>
            </a:r>
            <a:r>
              <a:rPr lang="en-US" sz="1800" dirty="0" smtClean="0"/>
              <a:t> </a:t>
            </a:r>
            <a:r>
              <a:rPr lang="en-US" sz="1800" dirty="0"/>
              <a:t>brightness</a:t>
            </a:r>
            <a:r>
              <a:rPr lang="en-US" sz="1800" dirty="0" smtClean="0"/>
              <a:t>)</a:t>
            </a:r>
            <a:r>
              <a:rPr lang="uk-UA" sz="1800" dirty="0" smtClean="0"/>
              <a:t> дозволяє за допомогою широтно-імпульсної модуляції сформувати на 13-му виводі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ru-RU" sz="1800" dirty="0" err="1" smtClean="0"/>
              <a:t>напругу</a:t>
            </a:r>
            <a:r>
              <a:rPr lang="ru-RU" sz="1800" dirty="0" smtClean="0"/>
              <a:t> в </a:t>
            </a:r>
            <a:r>
              <a:rPr lang="ru-RU" sz="1800" dirty="0" err="1" smtClean="0"/>
              <a:t>діапазон</a:t>
            </a:r>
            <a:r>
              <a:rPr lang="uk-UA" sz="1800" dirty="0" smtClean="0"/>
              <a:t>і від 0в до 5В, що задається змінною </a:t>
            </a:r>
            <a:r>
              <a:rPr lang="en-US" sz="1800" dirty="0" smtClean="0"/>
              <a:t>brightness</a:t>
            </a:r>
            <a:r>
              <a:rPr lang="uk-UA" sz="1800" dirty="0" smtClean="0"/>
              <a:t>. Максимальній напрузі 5В відповідає число 255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ru-RU" sz="1800" dirty="0" smtClean="0"/>
              <a:t>Перед </a:t>
            </a:r>
            <a:r>
              <a:rPr lang="ru-RU" sz="1800" dirty="0" err="1" smtClean="0"/>
              <a:t>використанням</a:t>
            </a:r>
            <a:r>
              <a:rPr lang="ru-RU" sz="1800" dirty="0" smtClean="0"/>
              <a:t> </a:t>
            </a:r>
            <a:r>
              <a:rPr lang="en-US" sz="1800" dirty="0" err="1"/>
              <a:t>analogWrite</a:t>
            </a:r>
            <a:r>
              <a:rPr lang="en-US" sz="1800" dirty="0"/>
              <a:t>(</a:t>
            </a:r>
            <a:r>
              <a:rPr lang="uk-UA" sz="1800" dirty="0"/>
              <a:t>13,</a:t>
            </a:r>
            <a:r>
              <a:rPr lang="en-US" sz="1800" dirty="0"/>
              <a:t> brightness</a:t>
            </a:r>
            <a:r>
              <a:rPr lang="en-US" sz="1800" dirty="0" smtClean="0"/>
              <a:t>)</a:t>
            </a:r>
            <a:r>
              <a:rPr lang="ru-RU" sz="1800" dirty="0" smtClean="0"/>
              <a:t>, 13-й </a:t>
            </a:r>
            <a:r>
              <a:rPr lang="ru-RU" sz="1800" dirty="0" err="1" smtClean="0"/>
              <a:t>пін</a:t>
            </a:r>
            <a:r>
              <a:rPr lang="ru-RU" sz="1800" dirty="0" smtClean="0"/>
              <a:t> треба </a:t>
            </a:r>
            <a:r>
              <a:rPr lang="ru-RU" sz="1800" dirty="0" err="1" smtClean="0"/>
              <a:t>сконфігурувати</a:t>
            </a:r>
            <a:r>
              <a:rPr lang="ru-RU" sz="1800" dirty="0" smtClean="0"/>
              <a:t> на </a:t>
            </a:r>
            <a:r>
              <a:rPr lang="ru-RU" sz="1800" dirty="0" err="1" smtClean="0"/>
              <a:t>вих</a:t>
            </a:r>
            <a:r>
              <a:rPr lang="uk-UA" sz="1800" dirty="0" smtClean="0"/>
              <a:t>і</a:t>
            </a:r>
            <a:r>
              <a:rPr lang="ru-RU" sz="1800" dirty="0" smtClean="0"/>
              <a:t>д. </a:t>
            </a:r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07054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Передача команд та </a:t>
            </a:r>
            <a:r>
              <a:rPr lang="ru-RU" sz="3200" dirty="0" err="1">
                <a:solidFill>
                  <a:srgbClr val="00B0F0"/>
                </a:solidFill>
              </a:rPr>
              <a:t>даних</a:t>
            </a:r>
            <a:r>
              <a:rPr lang="ru-RU" sz="3200" dirty="0">
                <a:solidFill>
                  <a:srgbClr val="00B0F0"/>
                </a:solidFill>
              </a:rPr>
              <a:t> на </a:t>
            </a:r>
            <a:r>
              <a:rPr lang="ru-RU" sz="3200" dirty="0" err="1">
                <a:solidFill>
                  <a:srgbClr val="00B0F0"/>
                </a:solidFill>
              </a:rPr>
              <a:t>Arduino</a:t>
            </a:r>
            <a:r>
              <a:rPr lang="ru-RU" sz="3200" dirty="0">
                <a:solidFill>
                  <a:srgbClr val="00B0F0"/>
                </a:solidFill>
              </a:rPr>
              <a:t> з ПК через </a:t>
            </a:r>
            <a:r>
              <a:rPr lang="ru-RU" sz="3200" dirty="0" err="1" smtClean="0">
                <a:solidFill>
                  <a:srgbClr val="00B0F0"/>
                </a:solidFill>
              </a:rPr>
              <a:t>послідовний</a:t>
            </a:r>
            <a:r>
              <a:rPr lang="ru-RU" sz="3200" dirty="0" smtClean="0">
                <a:solidFill>
                  <a:srgbClr val="00B0F0"/>
                </a:solidFill>
              </a:rPr>
              <a:t> порт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1988840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251520" y="1916832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В папках </a:t>
            </a:r>
            <a:r>
              <a:rPr lang="en-US" sz="1800" dirty="0"/>
              <a:t>“8.SerialCmd1” </a:t>
            </a:r>
            <a:r>
              <a:rPr lang="uk-UA" sz="1800" dirty="0" smtClean="0"/>
              <a:t>та </a:t>
            </a:r>
            <a:r>
              <a:rPr lang="en-US" sz="1800" dirty="0" smtClean="0"/>
              <a:t>“</a:t>
            </a:r>
            <a:r>
              <a:rPr lang="uk-UA" sz="1800" dirty="0" smtClean="0"/>
              <a:t>9</a:t>
            </a:r>
            <a:r>
              <a:rPr lang="en-US" sz="1800" dirty="0" smtClean="0"/>
              <a:t>.</a:t>
            </a:r>
            <a:r>
              <a:rPr lang="en-US" sz="1800" dirty="0" err="1" smtClean="0"/>
              <a:t>SerialCmd</a:t>
            </a:r>
            <a:r>
              <a:rPr lang="uk-UA" sz="1800" dirty="0" smtClean="0"/>
              <a:t>2</a:t>
            </a:r>
            <a:r>
              <a:rPr lang="en-US" sz="1800" dirty="0" smtClean="0"/>
              <a:t>”</a:t>
            </a:r>
            <a:r>
              <a:rPr lang="uk-UA" sz="1800" dirty="0" smtClean="0"/>
              <a:t> показано як за допомогою послідовного </a:t>
            </a:r>
            <a:r>
              <a:rPr lang="uk-UA" sz="1800" dirty="0" err="1" smtClean="0"/>
              <a:t>порта</a:t>
            </a:r>
            <a:r>
              <a:rPr lang="uk-UA" sz="1800" dirty="0" smtClean="0"/>
              <a:t> та класу </a:t>
            </a:r>
            <a:r>
              <a:rPr lang="en-US" sz="1800" dirty="0" smtClean="0"/>
              <a:t>Serial </a:t>
            </a:r>
            <a:r>
              <a:rPr lang="ru-RU" sz="1800" dirty="0" err="1" smtClean="0"/>
              <a:t>передавати</a:t>
            </a:r>
            <a:r>
              <a:rPr lang="ru-RU" sz="1800" dirty="0" smtClean="0"/>
              <a:t> на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uk-UA" sz="1800" dirty="0" smtClean="0"/>
              <a:t>з комп'ютера команди та дані.</a:t>
            </a:r>
          </a:p>
          <a:p>
            <a:pPr>
              <a:lnSpc>
                <a:spcPct val="150000"/>
              </a:lnSpc>
            </a:pPr>
            <a:r>
              <a:rPr lang="uk-UA" sz="1800" dirty="0" smtClean="0"/>
              <a:t>Функція </a:t>
            </a:r>
            <a:r>
              <a:rPr lang="en-US" sz="1800" dirty="0" smtClean="0"/>
              <a:t>Serial. </a:t>
            </a:r>
            <a:r>
              <a:rPr lang="en-US" sz="1800" dirty="0"/>
              <a:t>a</a:t>
            </a:r>
            <a:r>
              <a:rPr lang="en-US" sz="1800" dirty="0" smtClean="0"/>
              <a:t>vailable() </a:t>
            </a:r>
            <a:r>
              <a:rPr lang="uk-UA" sz="1800" dirty="0" smtClean="0"/>
              <a:t>повертає кількість байт, які вже при</a:t>
            </a:r>
            <a:r>
              <a:rPr lang="uk-UA" sz="1800" dirty="0"/>
              <a:t>й</a:t>
            </a:r>
            <a:r>
              <a:rPr lang="uk-UA" sz="1800" dirty="0" smtClean="0"/>
              <a:t>няті і доступні для зчитування з буфера послідовного </a:t>
            </a:r>
            <a:r>
              <a:rPr lang="uk-UA" sz="1800" dirty="0" err="1" smtClean="0"/>
              <a:t>порта</a:t>
            </a:r>
            <a:r>
              <a:rPr lang="uk-UA" sz="1800" dirty="0" smtClean="0"/>
              <a:t>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;</a:t>
            </a:r>
            <a:endParaRPr lang="uk-UA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0222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Передача команд та </a:t>
            </a:r>
            <a:r>
              <a:rPr lang="ru-RU" sz="3200" dirty="0" err="1">
                <a:solidFill>
                  <a:srgbClr val="00B0F0"/>
                </a:solidFill>
              </a:rPr>
              <a:t>даних</a:t>
            </a:r>
            <a:r>
              <a:rPr lang="ru-RU" sz="3200" dirty="0">
                <a:solidFill>
                  <a:srgbClr val="00B0F0"/>
                </a:solidFill>
              </a:rPr>
              <a:t> на </a:t>
            </a:r>
            <a:r>
              <a:rPr lang="ru-RU" sz="3200" dirty="0" err="1">
                <a:solidFill>
                  <a:srgbClr val="00B0F0"/>
                </a:solidFill>
              </a:rPr>
              <a:t>Arduino</a:t>
            </a:r>
            <a:r>
              <a:rPr lang="ru-RU" sz="3200" dirty="0">
                <a:solidFill>
                  <a:srgbClr val="00B0F0"/>
                </a:solidFill>
              </a:rPr>
              <a:t> з ПК через </a:t>
            </a:r>
            <a:r>
              <a:rPr lang="ru-RU" sz="3200" dirty="0" err="1" smtClean="0">
                <a:solidFill>
                  <a:srgbClr val="00B0F0"/>
                </a:solidFill>
              </a:rPr>
              <a:t>послідовний</a:t>
            </a:r>
            <a:r>
              <a:rPr lang="ru-RU" sz="3200" dirty="0" smtClean="0">
                <a:solidFill>
                  <a:srgbClr val="00B0F0"/>
                </a:solidFill>
              </a:rPr>
              <a:t> порт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1988840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251520" y="1916832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/>
              <a:t>Ви можете надсилати в </a:t>
            </a:r>
            <a:r>
              <a:rPr lang="en-US" sz="1800" dirty="0" err="1"/>
              <a:t>Arduino</a:t>
            </a:r>
            <a:r>
              <a:rPr lang="en-US" sz="1800" dirty="0"/>
              <a:t> </a:t>
            </a:r>
            <a:r>
              <a:rPr lang="uk-UA" sz="1800" dirty="0"/>
              <a:t>дані не </a:t>
            </a:r>
            <a:r>
              <a:rPr lang="uk-UA" sz="1800" dirty="0" smtClean="0"/>
              <a:t>лише вручну з монітору послідовного </a:t>
            </a:r>
            <a:r>
              <a:rPr lang="uk-UA" sz="1800" dirty="0" err="1" smtClean="0"/>
              <a:t>порта</a:t>
            </a:r>
            <a:r>
              <a:rPr lang="uk-UA" sz="1800" dirty="0" smtClean="0"/>
              <a:t>, а і пр</a:t>
            </a:r>
            <a:r>
              <a:rPr lang="uk-UA" sz="1800" dirty="0"/>
              <a:t>о</a:t>
            </a:r>
            <a:r>
              <a:rPr lang="uk-UA" sz="1800" dirty="0" smtClean="0"/>
              <a:t>грамно. Для цього вам необхідна підтримка послідовного порту в мові програмування, якою ви користуєтесь</a:t>
            </a:r>
            <a:r>
              <a:rPr lang="en-US" sz="1800" dirty="0" smtClean="0"/>
              <a:t>;</a:t>
            </a:r>
            <a:endParaRPr lang="uk-UA" sz="1800" dirty="0" smtClean="0"/>
          </a:p>
          <a:p>
            <a:pPr>
              <a:lnSpc>
                <a:spcPct val="150000"/>
              </a:lnSpc>
            </a:pPr>
            <a:r>
              <a:rPr lang="uk-UA" sz="1800" dirty="0" smtClean="0"/>
              <a:t>Для роботи з послідовним портом в кожні ОС існують відповідні </a:t>
            </a:r>
            <a:r>
              <a:rPr lang="en-US" sz="1800" dirty="0" smtClean="0"/>
              <a:t>API. </a:t>
            </a:r>
            <a:r>
              <a:rPr lang="uk-UA" sz="1800" dirty="0" smtClean="0"/>
              <a:t>Також існують </a:t>
            </a:r>
            <a:r>
              <a:rPr lang="uk-UA" sz="1800" dirty="0" err="1" smtClean="0"/>
              <a:t>кросплатформені</a:t>
            </a:r>
            <a:r>
              <a:rPr lang="uk-UA" sz="1800" dirty="0" smtClean="0"/>
              <a:t> бібліотеки для роботи з послідовним портом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ru-RU" sz="1800" dirty="0" err="1" smtClean="0"/>
              <a:t>Детальн</a:t>
            </a:r>
            <a:r>
              <a:rPr lang="uk-UA" sz="1800" dirty="0" err="1" smtClean="0"/>
              <a:t>іше</a:t>
            </a:r>
            <a:r>
              <a:rPr lang="uk-UA" sz="1800" dirty="0" smtClean="0"/>
              <a:t> про роботу з послідовним портом з різних мов програмування</a:t>
            </a:r>
            <a:r>
              <a:rPr lang="en-US" sz="1800" dirty="0" smtClean="0"/>
              <a:t>: </a:t>
            </a:r>
            <a:endParaRPr lang="ru-RU" sz="1800" dirty="0"/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playground.arduino.cc/Main/Interfacing</a:t>
            </a: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93308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Робота з датчиком </a:t>
            </a:r>
            <a:r>
              <a:rPr lang="ru-RU" sz="3200" dirty="0" err="1">
                <a:solidFill>
                  <a:srgbClr val="00B0F0"/>
                </a:solidFill>
              </a:rPr>
              <a:t>температури</a:t>
            </a:r>
            <a:r>
              <a:rPr lang="ru-RU" sz="3200" dirty="0">
                <a:solidFill>
                  <a:srgbClr val="00B0F0"/>
                </a:solidFill>
              </a:rPr>
              <a:t> DS18b20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1988840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251520" y="1916832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Характеристики датчика </a:t>
            </a:r>
            <a:r>
              <a:rPr lang="en-US" sz="1800" dirty="0" smtClean="0"/>
              <a:t>DS18b20:</a:t>
            </a: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r>
              <a:rPr lang="uk-UA" sz="1800" dirty="0"/>
              <a:t> </a:t>
            </a:r>
            <a:r>
              <a:rPr lang="uk-UA" sz="1800" dirty="0" smtClean="0"/>
              <a:t>- </a:t>
            </a:r>
            <a:r>
              <a:rPr lang="ru-RU" sz="1800" dirty="0" err="1" smtClean="0"/>
              <a:t>Кожен</a:t>
            </a:r>
            <a:r>
              <a:rPr lang="ru-RU" sz="1800" dirty="0" smtClean="0"/>
              <a:t> датчик </a:t>
            </a:r>
            <a:r>
              <a:rPr lang="ru-RU" sz="1800" dirty="0" err="1" smtClean="0"/>
              <a:t>ма</a:t>
            </a:r>
            <a:r>
              <a:rPr lang="uk-UA" sz="1800" dirty="0" smtClean="0"/>
              <a:t>є унікальну </a:t>
            </a:r>
            <a:r>
              <a:rPr lang="ru-RU" sz="1800" dirty="0" smtClean="0"/>
              <a:t>64-бітну адресу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ru-RU" sz="1800" dirty="0" err="1" smtClean="0"/>
              <a:t>Живлення</a:t>
            </a:r>
            <a:r>
              <a:rPr lang="ru-RU" sz="1800" dirty="0" smtClean="0"/>
              <a:t> 3В – 5.5В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ru-RU" sz="1800" dirty="0" err="1" smtClean="0"/>
              <a:t>Діапазон</a:t>
            </a:r>
            <a:r>
              <a:rPr lang="ru-RU" sz="1800" dirty="0" smtClean="0"/>
              <a:t> </a:t>
            </a:r>
            <a:r>
              <a:rPr lang="ru-RU" sz="1800" dirty="0" err="1" smtClean="0"/>
              <a:t>вимірюваних</a:t>
            </a:r>
            <a:r>
              <a:rPr lang="ru-RU" sz="1800" dirty="0" smtClean="0"/>
              <a:t> температур</a:t>
            </a:r>
            <a:r>
              <a:rPr lang="en-US" sz="1800" dirty="0" smtClean="0"/>
              <a:t>: </a:t>
            </a:r>
            <a:r>
              <a:rPr lang="ru-RU" sz="1800" dirty="0" smtClean="0"/>
              <a:t> </a:t>
            </a:r>
            <a:r>
              <a:rPr lang="ru-RU" sz="1800" dirty="0"/>
              <a:t>-55 ° C до +125 ° C (-67 ° F до +257 ° F</a:t>
            </a:r>
            <a:r>
              <a:rPr lang="ru-RU" sz="1800" dirty="0" smtClean="0"/>
              <a:t>)</a:t>
            </a:r>
            <a:endParaRPr lang="en-US" sz="18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uk-UA" sz="1800" dirty="0" smtClean="0"/>
              <a:t>Точність +</a:t>
            </a:r>
            <a:r>
              <a:rPr lang="en-US" sz="1800" dirty="0" smtClean="0"/>
              <a:t>/- 0.5 </a:t>
            </a:r>
            <a:r>
              <a:rPr lang="ru-RU" sz="1800" dirty="0" smtClean="0"/>
              <a:t>градус</a:t>
            </a:r>
            <a:r>
              <a:rPr lang="uk-UA" sz="1800" dirty="0" smtClean="0"/>
              <a:t>і</a:t>
            </a:r>
            <a:r>
              <a:rPr lang="ru-RU" sz="1800" dirty="0" smtClean="0"/>
              <a:t>в</a:t>
            </a: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88254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Робота з датчиком </a:t>
            </a:r>
            <a:r>
              <a:rPr lang="ru-RU" sz="3200" dirty="0" err="1">
                <a:solidFill>
                  <a:srgbClr val="00B0F0"/>
                </a:solidFill>
              </a:rPr>
              <a:t>температури</a:t>
            </a:r>
            <a:r>
              <a:rPr lang="ru-RU" sz="3200" dirty="0">
                <a:solidFill>
                  <a:srgbClr val="00B0F0"/>
                </a:solidFill>
              </a:rPr>
              <a:t> DS18b20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1988840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251520" y="1916832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Стаття з описом роботи з датчиком в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uk-UA" sz="1800" dirty="0" smtClean="0"/>
              <a:t>проектах</a:t>
            </a:r>
            <a:r>
              <a:rPr lang="en-US" sz="1800" dirty="0" smtClean="0"/>
              <a:t>: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>
                <a:hlinkClick r:id="rId2"/>
              </a:rPr>
              <a:t>http://arduino-project.net/podklyuchenie-ds18b20-arduino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  <p:pic>
        <p:nvPicPr>
          <p:cNvPr id="87042" name="Picture 2" descr="DS18B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8" y="3090937"/>
            <a:ext cx="2448272" cy="350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40" y="4293096"/>
            <a:ext cx="5241682" cy="162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54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Робота з датчиком </a:t>
            </a:r>
            <a:r>
              <a:rPr lang="ru-RU" sz="3200" dirty="0" err="1">
                <a:solidFill>
                  <a:srgbClr val="00B0F0"/>
                </a:solidFill>
              </a:rPr>
              <a:t>температури</a:t>
            </a:r>
            <a:r>
              <a:rPr lang="ru-RU" sz="3200" dirty="0">
                <a:solidFill>
                  <a:srgbClr val="00B0F0"/>
                </a:solidFill>
              </a:rPr>
              <a:t> DS18b20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1988840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251520" y="1916832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800" dirty="0" err="1" smtClean="0"/>
              <a:t>Обм</a:t>
            </a:r>
            <a:r>
              <a:rPr lang="uk-UA" sz="1800" dirty="0" err="1" smtClean="0"/>
              <a:t>ін</a:t>
            </a:r>
            <a:r>
              <a:rPr lang="uk-UA" sz="1800" dirty="0" smtClean="0"/>
              <a:t> даними з да</a:t>
            </a:r>
            <a:r>
              <a:rPr lang="uk-UA" sz="1800" dirty="0"/>
              <a:t>т</a:t>
            </a:r>
            <a:r>
              <a:rPr lang="uk-UA" sz="1800" dirty="0" smtClean="0"/>
              <a:t>чиком проходить по 1-</a:t>
            </a:r>
            <a:r>
              <a:rPr lang="en-US" sz="1800" dirty="0" smtClean="0"/>
              <a:t>wire </a:t>
            </a:r>
            <a:r>
              <a:rPr lang="ru-RU" sz="1800" dirty="0" smtClean="0"/>
              <a:t>протоколу</a:t>
            </a:r>
            <a:r>
              <a:rPr lang="en-US" sz="1800" dirty="0" smtClean="0"/>
              <a:t>:</a:t>
            </a: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chipenable.ru/index.php/programming-avr/item/80-1-wire-rabota-s-ds18b20-chast-1.html</a:t>
            </a: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aterlux.ru/index.php?page=article&amp;art=1wire</a:t>
            </a: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70902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Підключення периферії до процесору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28192"/>
            <a:ext cx="8363272" cy="506916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uk-UA" sz="1800" dirty="0" smtClean="0"/>
              <a:t>За допомогою спеціальних інструкцій асемблеру, які дозволяють записувати дані в периферійні пристрої (наприклад, інструкції </a:t>
            </a:r>
            <a:r>
              <a:rPr lang="en-US" sz="1800" dirty="0" smtClean="0"/>
              <a:t>in/out </a:t>
            </a:r>
            <a:r>
              <a:rPr lang="ru-RU" sz="1800" dirty="0" smtClean="0"/>
              <a:t>в ар</a:t>
            </a:r>
            <a:r>
              <a:rPr lang="uk-UA" sz="1800" dirty="0" err="1" smtClean="0"/>
              <a:t>хітектурі</a:t>
            </a:r>
            <a:r>
              <a:rPr lang="uk-UA" sz="1800" dirty="0" smtClean="0"/>
              <a:t> </a:t>
            </a:r>
            <a:r>
              <a:rPr lang="en-US" sz="1800" dirty="0" smtClean="0"/>
              <a:t>Intel x86</a:t>
            </a:r>
            <a:r>
              <a:rPr lang="uk-UA" sz="1800" dirty="0" smtClean="0"/>
              <a:t>)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uk-UA" sz="1800" dirty="0" smtClean="0"/>
              <a:t>У більшості сучасних обчислювальних систем, регістри периферійних пристроїв відображаються в адресний простір процесору. Кожному периферійному пристрою відповідає діапазон адрес, і кожен регістр всередині периферійного пристрою має свою адресу. Для налагодження конфігурації пристрою, необхідно встановити певні біти регістрів в певні значення. Це потребує детального вивчення документації.</a:t>
            </a:r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28578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Робота з датчиком </a:t>
            </a:r>
            <a:r>
              <a:rPr lang="ru-RU" sz="3200" dirty="0" err="1">
                <a:solidFill>
                  <a:srgbClr val="00B0F0"/>
                </a:solidFill>
              </a:rPr>
              <a:t>температури</a:t>
            </a:r>
            <a:r>
              <a:rPr lang="ru-RU" sz="3200" dirty="0">
                <a:solidFill>
                  <a:srgbClr val="00B0F0"/>
                </a:solidFill>
              </a:rPr>
              <a:t> DS18b20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1988840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251520" y="1916832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Для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uk-UA" sz="1800" dirty="0" smtClean="0"/>
              <a:t>і</a:t>
            </a:r>
            <a:r>
              <a:rPr lang="ru-RU" sz="1800" dirty="0" err="1" smtClean="0"/>
              <a:t>снує</a:t>
            </a:r>
            <a:r>
              <a:rPr lang="ru-RU" sz="1800" dirty="0" smtClean="0"/>
              <a:t> готова </a:t>
            </a:r>
            <a:r>
              <a:rPr lang="ru-RU" sz="1800" dirty="0" err="1" smtClean="0"/>
              <a:t>бібліотека</a:t>
            </a:r>
            <a:r>
              <a:rPr lang="ru-RU" sz="1800" dirty="0" smtClean="0"/>
              <a:t> </a:t>
            </a:r>
            <a:r>
              <a:rPr lang="en-US" sz="1800" dirty="0" err="1"/>
              <a:t>DallasTemperature</a:t>
            </a:r>
            <a:r>
              <a:rPr lang="en-US" sz="1800" dirty="0"/>
              <a:t>:</a:t>
            </a: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 smtClean="0">
                <a:hlinkClick r:id="rId2"/>
              </a:rPr>
              <a:t>http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arduino-project.net/DallasTemperature.rar</a:t>
            </a: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ru-RU" sz="1800" dirty="0" err="1" smtClean="0"/>
              <a:t>Також</a:t>
            </a:r>
            <a:r>
              <a:rPr lang="ru-RU" sz="1800" dirty="0" smtClean="0"/>
              <a:t> вам </a:t>
            </a:r>
            <a:r>
              <a:rPr lang="ru-RU" sz="1800" dirty="0" err="1" smtClean="0"/>
              <a:t>знадобиться</a:t>
            </a:r>
            <a:r>
              <a:rPr lang="ru-RU" sz="1800" dirty="0" smtClean="0"/>
              <a:t> б</a:t>
            </a:r>
            <a:r>
              <a:rPr lang="uk-UA" sz="1800" dirty="0" err="1" smtClean="0"/>
              <a:t>ібліотека</a:t>
            </a:r>
            <a:r>
              <a:rPr lang="uk-UA" sz="1800" dirty="0" smtClean="0"/>
              <a:t> </a:t>
            </a:r>
            <a:r>
              <a:rPr lang="en-US" sz="1800" dirty="0" err="1" smtClean="0"/>
              <a:t>OneWire</a:t>
            </a:r>
            <a:r>
              <a:rPr lang="en-US" sz="1800" dirty="0" smtClean="0"/>
              <a:t>, </a:t>
            </a:r>
            <a:r>
              <a:rPr lang="ru-RU" sz="1800" dirty="0" smtClean="0"/>
              <a:t>яка буде </a:t>
            </a:r>
            <a:r>
              <a:rPr lang="ru-RU" sz="1800" dirty="0" err="1" smtClean="0"/>
              <a:t>використовуватись</a:t>
            </a:r>
            <a:r>
              <a:rPr lang="ru-RU" sz="1800" dirty="0" smtClean="0"/>
              <a:t> б</a:t>
            </a:r>
            <a:r>
              <a:rPr lang="uk-UA" sz="1800" dirty="0" err="1" smtClean="0"/>
              <a:t>ібліотекою</a:t>
            </a:r>
            <a:r>
              <a:rPr lang="uk-UA" sz="1800" dirty="0" smtClean="0"/>
              <a:t> </a:t>
            </a:r>
            <a:r>
              <a:rPr lang="en-US" sz="1800" dirty="0" err="1" smtClean="0"/>
              <a:t>DallasTemperature</a:t>
            </a:r>
            <a:r>
              <a:rPr lang="uk-UA" sz="1800" dirty="0" smtClean="0"/>
              <a:t> для виконання транзакцій на шині </a:t>
            </a:r>
            <a:r>
              <a:rPr lang="en-US" sz="1800" dirty="0" err="1" smtClean="0"/>
              <a:t>OneWire</a:t>
            </a:r>
            <a:r>
              <a:rPr lang="en-US" sz="1800" dirty="0" smtClean="0"/>
              <a:t>: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www.pjrc.com/teensy/arduino_libraries/OneWire.zip</a:t>
            </a: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r>
              <a:rPr lang="ru-RU" sz="1800" dirty="0" smtClean="0"/>
              <a:t> </a:t>
            </a: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97392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Робота з датчиком </a:t>
            </a:r>
            <a:r>
              <a:rPr lang="ru-RU" sz="3200" dirty="0" err="1">
                <a:solidFill>
                  <a:srgbClr val="00B0F0"/>
                </a:solidFill>
              </a:rPr>
              <a:t>температури</a:t>
            </a:r>
            <a:r>
              <a:rPr lang="ru-RU" sz="3200" dirty="0">
                <a:solidFill>
                  <a:srgbClr val="00B0F0"/>
                </a:solidFill>
              </a:rPr>
              <a:t> DS18b20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1988840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251520" y="1916832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800" dirty="0" err="1" smtClean="0"/>
              <a:t>Завантажте</a:t>
            </a:r>
            <a:r>
              <a:rPr lang="ru-RU" sz="1800" dirty="0" smtClean="0"/>
              <a:t> та </a:t>
            </a:r>
            <a:r>
              <a:rPr lang="ru-RU" sz="1800" dirty="0" err="1" smtClean="0"/>
              <a:t>встанов</a:t>
            </a:r>
            <a:r>
              <a:rPr lang="uk-UA" sz="1800" dirty="0" smtClean="0"/>
              <a:t>і</a:t>
            </a:r>
            <a:r>
              <a:rPr lang="ru-RU" sz="1800" dirty="0" err="1" smtClean="0"/>
              <a:t>ть</a:t>
            </a:r>
            <a:r>
              <a:rPr lang="ru-RU" sz="1800" dirty="0" smtClean="0"/>
              <a:t> </a:t>
            </a:r>
            <a:r>
              <a:rPr lang="ru-RU" sz="1800" dirty="0" err="1" smtClean="0"/>
              <a:t>бібліотеки</a:t>
            </a:r>
            <a:r>
              <a:rPr lang="ru-RU" sz="1800" dirty="0" smtClean="0"/>
              <a:t> з </a:t>
            </a:r>
            <a:r>
              <a:rPr lang="ru-RU" sz="1800" dirty="0" err="1" smtClean="0"/>
              <a:t>попереднього</a:t>
            </a:r>
            <a:r>
              <a:rPr lang="ru-RU" sz="1800" dirty="0" smtClean="0"/>
              <a:t> слайду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uk-UA" sz="1800" dirty="0" smtClean="0"/>
              <a:t>Відкрийте та запустіть скетч з папки </a:t>
            </a:r>
            <a:r>
              <a:rPr lang="en-US" sz="1800" dirty="0"/>
              <a:t>“10.Temp_Sensor_Serial”</a:t>
            </a: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02610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Робота з </a:t>
            </a:r>
            <a:r>
              <a:rPr lang="ru-RU" sz="3200" dirty="0" err="1">
                <a:solidFill>
                  <a:srgbClr val="00B0F0"/>
                </a:solidFill>
              </a:rPr>
              <a:t>двохстрочним</a:t>
            </a:r>
            <a:r>
              <a:rPr lang="ru-RU" sz="3200" dirty="0">
                <a:solidFill>
                  <a:srgbClr val="00B0F0"/>
                </a:solidFill>
              </a:rPr>
              <a:t> LCD </a:t>
            </a:r>
            <a:r>
              <a:rPr lang="ru-RU" sz="3200" dirty="0" err="1" smtClean="0">
                <a:solidFill>
                  <a:srgbClr val="00B0F0"/>
                </a:solidFill>
              </a:rPr>
              <a:t>диспле</a:t>
            </a:r>
            <a:r>
              <a:rPr lang="uk-UA" sz="3200" dirty="0" smtClean="0">
                <a:solidFill>
                  <a:srgbClr val="00B0F0"/>
                </a:solidFill>
              </a:rPr>
              <a:t>є</a:t>
            </a:r>
            <a:r>
              <a:rPr lang="ru-RU" sz="3200" dirty="0" smtClean="0">
                <a:solidFill>
                  <a:srgbClr val="00B0F0"/>
                </a:solidFill>
              </a:rPr>
              <a:t>м </a:t>
            </a:r>
            <a:r>
              <a:rPr lang="ru-RU" sz="3200" dirty="0">
                <a:solidFill>
                  <a:srgbClr val="00B0F0"/>
                </a:solidFill>
              </a:rPr>
              <a:t>на </a:t>
            </a:r>
            <a:r>
              <a:rPr lang="ru-RU" sz="3200" dirty="0" err="1" smtClean="0">
                <a:solidFill>
                  <a:srgbClr val="00B0F0"/>
                </a:solidFill>
              </a:rPr>
              <a:t>контролері</a:t>
            </a:r>
            <a:r>
              <a:rPr lang="ru-RU" sz="3200" dirty="0" smtClean="0">
                <a:solidFill>
                  <a:srgbClr val="00B0F0"/>
                </a:solidFill>
              </a:rPr>
              <a:t> </a:t>
            </a:r>
            <a:r>
              <a:rPr lang="ru-RU" sz="3200" dirty="0">
                <a:solidFill>
                  <a:srgbClr val="00B0F0"/>
                </a:solidFill>
              </a:rPr>
              <a:t>HD44780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1988840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251520" y="1916832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800" dirty="0" err="1" smtClean="0"/>
              <a:t>Опис</a:t>
            </a:r>
            <a:r>
              <a:rPr lang="ru-RU" sz="1800" dirty="0" smtClean="0"/>
              <a:t> дисплею та </a:t>
            </a:r>
            <a:r>
              <a:rPr lang="ru-RU" sz="1800" dirty="0" err="1" smtClean="0"/>
              <a:t>його</a:t>
            </a:r>
            <a:r>
              <a:rPr lang="ru-RU" sz="1800" dirty="0" smtClean="0"/>
              <a:t> </a:t>
            </a:r>
            <a:r>
              <a:rPr lang="ru-RU" sz="1800" dirty="0" err="1" smtClean="0"/>
              <a:t>використання</a:t>
            </a:r>
            <a:r>
              <a:rPr lang="ru-RU" sz="1800" dirty="0" smtClean="0"/>
              <a:t> в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ru-RU" sz="1800" dirty="0" smtClean="0"/>
              <a:t>проектах</a:t>
            </a:r>
            <a:r>
              <a:rPr lang="en-US" sz="1800" dirty="0" smtClean="0"/>
              <a:t>: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goo.gl/zMm4Nr</a:t>
            </a: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robocraft.ru/blog/arduino/503.html</a:t>
            </a: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r>
              <a:rPr lang="ru-RU" sz="1800" dirty="0" smtClean="0"/>
              <a:t> </a:t>
            </a: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17621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Робота з </a:t>
            </a:r>
            <a:r>
              <a:rPr lang="ru-RU" sz="3200" dirty="0" err="1">
                <a:solidFill>
                  <a:srgbClr val="00B0F0"/>
                </a:solidFill>
              </a:rPr>
              <a:t>двохстрочним</a:t>
            </a:r>
            <a:r>
              <a:rPr lang="ru-RU" sz="3200" dirty="0">
                <a:solidFill>
                  <a:srgbClr val="00B0F0"/>
                </a:solidFill>
              </a:rPr>
              <a:t> LCD </a:t>
            </a:r>
            <a:r>
              <a:rPr lang="ru-RU" sz="3200" dirty="0" err="1" smtClean="0">
                <a:solidFill>
                  <a:srgbClr val="00B0F0"/>
                </a:solidFill>
              </a:rPr>
              <a:t>диспле</a:t>
            </a:r>
            <a:r>
              <a:rPr lang="uk-UA" sz="3200" dirty="0" smtClean="0">
                <a:solidFill>
                  <a:srgbClr val="00B0F0"/>
                </a:solidFill>
              </a:rPr>
              <a:t>є</a:t>
            </a:r>
            <a:r>
              <a:rPr lang="ru-RU" sz="3200" dirty="0" smtClean="0">
                <a:solidFill>
                  <a:srgbClr val="00B0F0"/>
                </a:solidFill>
              </a:rPr>
              <a:t>м </a:t>
            </a:r>
            <a:r>
              <a:rPr lang="ru-RU" sz="3200" dirty="0">
                <a:solidFill>
                  <a:srgbClr val="00B0F0"/>
                </a:solidFill>
              </a:rPr>
              <a:t>на </a:t>
            </a:r>
            <a:r>
              <a:rPr lang="ru-RU" sz="3200" dirty="0" err="1" smtClean="0">
                <a:solidFill>
                  <a:srgbClr val="00B0F0"/>
                </a:solidFill>
              </a:rPr>
              <a:t>контролері</a:t>
            </a:r>
            <a:r>
              <a:rPr lang="ru-RU" sz="3200" dirty="0" smtClean="0">
                <a:solidFill>
                  <a:srgbClr val="00B0F0"/>
                </a:solidFill>
              </a:rPr>
              <a:t> </a:t>
            </a:r>
            <a:r>
              <a:rPr lang="ru-RU" sz="3200" dirty="0">
                <a:solidFill>
                  <a:srgbClr val="00B0F0"/>
                </a:solidFill>
              </a:rPr>
              <a:t>HD44780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1988840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251520" y="1916832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Підключіть контакт  2 та 1</a:t>
            </a:r>
            <a:r>
              <a:rPr lang="en-US" sz="1800" dirty="0" smtClean="0"/>
              <a:t>5</a:t>
            </a:r>
            <a:r>
              <a:rPr lang="uk-UA" sz="1800" dirty="0" smtClean="0"/>
              <a:t> дисплея до +5 В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uk-UA" sz="1800" dirty="0"/>
              <a:t>Підключіть </a:t>
            </a:r>
            <a:r>
              <a:rPr lang="uk-UA" sz="1800" dirty="0" smtClean="0"/>
              <a:t>контакти 1 та 1</a:t>
            </a:r>
            <a:r>
              <a:rPr lang="en-US" sz="1800" dirty="0" smtClean="0"/>
              <a:t>6</a:t>
            </a:r>
            <a:r>
              <a:rPr lang="uk-UA" sz="1800" dirty="0" smtClean="0"/>
              <a:t> </a:t>
            </a:r>
            <a:r>
              <a:rPr lang="uk-UA" sz="1800" dirty="0"/>
              <a:t>дисплея до </a:t>
            </a:r>
            <a:r>
              <a:rPr lang="en-US" sz="1800" dirty="0" smtClean="0"/>
              <a:t>GND;</a:t>
            </a:r>
            <a:endParaRPr lang="uk-UA" sz="1800" dirty="0" smtClean="0"/>
          </a:p>
          <a:p>
            <a:pPr>
              <a:lnSpc>
                <a:spcPct val="150000"/>
              </a:lnSpc>
            </a:pPr>
            <a:r>
              <a:rPr lang="uk-UA" sz="1800" dirty="0"/>
              <a:t>Підключіть </a:t>
            </a:r>
            <a:r>
              <a:rPr lang="uk-UA" sz="1800" dirty="0" smtClean="0"/>
              <a:t>контакт  5 </a:t>
            </a:r>
            <a:r>
              <a:rPr lang="uk-UA" sz="1800" dirty="0"/>
              <a:t>дисплея до </a:t>
            </a:r>
            <a:r>
              <a:rPr lang="en-US" sz="1800" dirty="0"/>
              <a:t>GND</a:t>
            </a:r>
            <a:r>
              <a:rPr lang="en-US" sz="1800" dirty="0" smtClean="0"/>
              <a:t>;</a:t>
            </a:r>
            <a:endParaRPr lang="uk-UA" sz="1800" dirty="0" smtClean="0"/>
          </a:p>
          <a:p>
            <a:pPr>
              <a:lnSpc>
                <a:spcPct val="150000"/>
              </a:lnSpc>
            </a:pPr>
            <a:r>
              <a:rPr lang="uk-UA" sz="1800" dirty="0"/>
              <a:t>Підключіть контакт  </a:t>
            </a:r>
            <a:r>
              <a:rPr lang="uk-UA" sz="1800" dirty="0" smtClean="0"/>
              <a:t>3 дисплея до середньої точки змінного резистора (керованого подільника напруги)</a:t>
            </a:r>
            <a:r>
              <a:rPr lang="en-US" sz="1800" dirty="0" smtClean="0"/>
              <a:t>;</a:t>
            </a:r>
            <a:endParaRPr lang="uk-UA" sz="1800" dirty="0" smtClean="0"/>
          </a:p>
          <a:p>
            <a:pPr>
              <a:lnSpc>
                <a:spcPct val="150000"/>
              </a:lnSpc>
            </a:pPr>
            <a:r>
              <a:rPr lang="uk-UA" sz="1800" dirty="0" smtClean="0"/>
              <a:t>Підключіть 4-й контакт дисплея </a:t>
            </a:r>
            <a:r>
              <a:rPr lang="uk-UA" sz="1800" dirty="0"/>
              <a:t>до </a:t>
            </a:r>
            <a:r>
              <a:rPr lang="uk-UA" sz="1800" dirty="0" smtClean="0"/>
              <a:t>4-го </a:t>
            </a:r>
            <a:r>
              <a:rPr lang="uk-UA" sz="1800" dirty="0" err="1" smtClean="0"/>
              <a:t>контакта</a:t>
            </a:r>
            <a:r>
              <a:rPr lang="uk-UA" sz="1800" dirty="0" smtClean="0"/>
              <a:t>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uk-UA" sz="1800" dirty="0"/>
              <a:t>Підключіть </a:t>
            </a:r>
            <a:r>
              <a:rPr lang="en-US" sz="1800" dirty="0" smtClean="0"/>
              <a:t>6</a:t>
            </a:r>
            <a:r>
              <a:rPr lang="uk-UA" sz="1800" dirty="0" smtClean="0"/>
              <a:t>-й </a:t>
            </a:r>
            <a:r>
              <a:rPr lang="uk-UA" sz="1800" dirty="0"/>
              <a:t>контакт дисплея до </a:t>
            </a:r>
            <a:r>
              <a:rPr lang="en-US" sz="1800" dirty="0"/>
              <a:t>5</a:t>
            </a:r>
            <a:r>
              <a:rPr lang="uk-UA" sz="1800" dirty="0" smtClean="0"/>
              <a:t>-го </a:t>
            </a:r>
            <a:r>
              <a:rPr lang="uk-UA" sz="1800" dirty="0" err="1"/>
              <a:t>контакта</a:t>
            </a:r>
            <a:r>
              <a:rPr lang="uk-UA" sz="1800" dirty="0"/>
              <a:t> </a:t>
            </a:r>
            <a:r>
              <a:rPr lang="en-US" sz="1800" dirty="0" err="1"/>
              <a:t>Arduino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uk-UA" sz="1800" dirty="0" smtClean="0"/>
              <a:t>Підключіть </a:t>
            </a:r>
            <a:r>
              <a:rPr lang="ru-RU" sz="1800" dirty="0"/>
              <a:t>11-й, 12-й, 13-й, 14-й </a:t>
            </a:r>
            <a:r>
              <a:rPr lang="ru-RU" sz="1800" dirty="0" err="1" smtClean="0"/>
              <a:t>контакти</a:t>
            </a:r>
            <a:r>
              <a:rPr lang="ru-RU" sz="1800" dirty="0" smtClean="0"/>
              <a:t> дисплея — до 10-го, 11-го, 12-го, 13-го </a:t>
            </a:r>
            <a:r>
              <a:rPr lang="ru-RU" sz="1800" dirty="0" err="1" smtClean="0"/>
              <a:t>контактів</a:t>
            </a:r>
            <a:r>
              <a:rPr lang="ru-RU" sz="1800" dirty="0" smtClean="0"/>
              <a:t> </a:t>
            </a:r>
            <a:r>
              <a:rPr lang="ru-RU" sz="1800" dirty="0" err="1" smtClean="0"/>
              <a:t>Arduino</a:t>
            </a:r>
            <a:r>
              <a:rPr lang="ru-RU" sz="1800" dirty="0" smtClean="0"/>
              <a:t>.</a:t>
            </a:r>
            <a:endParaRPr lang="en-US" sz="1800" dirty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r>
              <a:rPr lang="ru-RU" sz="1800" dirty="0" smtClean="0"/>
              <a:t> </a:t>
            </a: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52937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Робота з </a:t>
            </a:r>
            <a:r>
              <a:rPr lang="ru-RU" sz="3200" dirty="0" err="1">
                <a:solidFill>
                  <a:srgbClr val="00B0F0"/>
                </a:solidFill>
              </a:rPr>
              <a:t>двохстрочним</a:t>
            </a:r>
            <a:r>
              <a:rPr lang="ru-RU" sz="3200" dirty="0">
                <a:solidFill>
                  <a:srgbClr val="00B0F0"/>
                </a:solidFill>
              </a:rPr>
              <a:t> LCD </a:t>
            </a:r>
            <a:r>
              <a:rPr lang="ru-RU" sz="3200" dirty="0" err="1" smtClean="0">
                <a:solidFill>
                  <a:srgbClr val="00B0F0"/>
                </a:solidFill>
              </a:rPr>
              <a:t>диспле</a:t>
            </a:r>
            <a:r>
              <a:rPr lang="uk-UA" sz="3200" dirty="0" smtClean="0">
                <a:solidFill>
                  <a:srgbClr val="00B0F0"/>
                </a:solidFill>
              </a:rPr>
              <a:t>є</a:t>
            </a:r>
            <a:r>
              <a:rPr lang="ru-RU" sz="3200" dirty="0" smtClean="0">
                <a:solidFill>
                  <a:srgbClr val="00B0F0"/>
                </a:solidFill>
              </a:rPr>
              <a:t>м </a:t>
            </a:r>
            <a:r>
              <a:rPr lang="ru-RU" sz="3200" dirty="0">
                <a:solidFill>
                  <a:srgbClr val="00B0F0"/>
                </a:solidFill>
              </a:rPr>
              <a:t>на </a:t>
            </a:r>
            <a:r>
              <a:rPr lang="ru-RU" sz="3200" dirty="0" err="1" smtClean="0">
                <a:solidFill>
                  <a:srgbClr val="00B0F0"/>
                </a:solidFill>
              </a:rPr>
              <a:t>контролері</a:t>
            </a:r>
            <a:r>
              <a:rPr lang="ru-RU" sz="3200" dirty="0" smtClean="0">
                <a:solidFill>
                  <a:srgbClr val="00B0F0"/>
                </a:solidFill>
              </a:rPr>
              <a:t> </a:t>
            </a:r>
            <a:r>
              <a:rPr lang="ru-RU" sz="3200" dirty="0">
                <a:solidFill>
                  <a:srgbClr val="00B0F0"/>
                </a:solidFill>
              </a:rPr>
              <a:t>HD44780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1988840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251520" y="1916832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Відкрийте та запустіть скетчі з папок </a:t>
            </a:r>
            <a:r>
              <a:rPr lang="en-US" sz="1800" dirty="0"/>
              <a:t>“11.LCD_Hello”, “12.LCD_Serial”, “13.Temp_LCD</a:t>
            </a:r>
            <a:r>
              <a:rPr lang="en-US" sz="1800" dirty="0" smtClean="0"/>
              <a:t>”;</a:t>
            </a:r>
          </a:p>
          <a:p>
            <a:pPr>
              <a:lnSpc>
                <a:spcPct val="150000"/>
              </a:lnSpc>
            </a:pPr>
            <a:r>
              <a:rPr lang="ru-RU" sz="1800" dirty="0" err="1" smtClean="0"/>
              <a:t>Контрасн</a:t>
            </a:r>
            <a:r>
              <a:rPr lang="uk-UA" sz="1800" dirty="0" smtClean="0"/>
              <a:t>і</a:t>
            </a:r>
            <a:r>
              <a:rPr lang="ru-RU" sz="1800" dirty="0" err="1" smtClean="0"/>
              <a:t>сть</a:t>
            </a:r>
            <a:r>
              <a:rPr lang="ru-RU" sz="1800" dirty="0" smtClean="0"/>
              <a:t> дисплею </a:t>
            </a:r>
            <a:r>
              <a:rPr lang="ru-RU" sz="1800" dirty="0" err="1" smtClean="0"/>
              <a:t>регулюється</a:t>
            </a:r>
            <a:r>
              <a:rPr lang="ru-RU" sz="1800" dirty="0" smtClean="0"/>
              <a:t> </a:t>
            </a:r>
            <a:r>
              <a:rPr lang="ru-RU" sz="1800" dirty="0" err="1" smtClean="0"/>
              <a:t>змінним</a:t>
            </a:r>
            <a:r>
              <a:rPr lang="ru-RU" sz="1800" dirty="0" smtClean="0"/>
              <a:t> резистором. </a:t>
            </a:r>
            <a:endParaRPr lang="en-US" sz="1800" dirty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r>
              <a:rPr lang="ru-RU" sz="1800" dirty="0" smtClean="0"/>
              <a:t> </a:t>
            </a: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26476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Підключення</a:t>
            </a:r>
            <a:r>
              <a:rPr lang="ru-RU" sz="3200" dirty="0">
                <a:solidFill>
                  <a:srgbClr val="00B0F0"/>
                </a:solidFill>
              </a:rPr>
              <a:t> до </a:t>
            </a:r>
            <a:r>
              <a:rPr lang="en-US" sz="3200" dirty="0" err="1">
                <a:solidFill>
                  <a:srgbClr val="00B0F0"/>
                </a:solidFill>
              </a:rPr>
              <a:t>Arduino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WiFi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ru-RU" sz="3200" dirty="0">
                <a:solidFill>
                  <a:srgbClr val="00B0F0"/>
                </a:solidFill>
              </a:rPr>
              <a:t>модуля </a:t>
            </a:r>
            <a:r>
              <a:rPr lang="en-US" sz="3200" dirty="0">
                <a:solidFill>
                  <a:srgbClr val="00B0F0"/>
                </a:solidFill>
              </a:rPr>
              <a:t>ESP8266 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1988840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27" y="1988840"/>
            <a:ext cx="5652120" cy="4596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7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Підключення</a:t>
            </a:r>
            <a:r>
              <a:rPr lang="ru-RU" sz="3200" dirty="0">
                <a:solidFill>
                  <a:srgbClr val="00B0F0"/>
                </a:solidFill>
              </a:rPr>
              <a:t> до </a:t>
            </a:r>
            <a:r>
              <a:rPr lang="en-US" sz="3200" dirty="0" err="1">
                <a:solidFill>
                  <a:srgbClr val="00B0F0"/>
                </a:solidFill>
              </a:rPr>
              <a:t>Arduino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WiFi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ru-RU" sz="3200" dirty="0">
                <a:solidFill>
                  <a:srgbClr val="00B0F0"/>
                </a:solidFill>
              </a:rPr>
              <a:t>модуля </a:t>
            </a:r>
            <a:r>
              <a:rPr lang="en-US" sz="3200" dirty="0" smtClean="0">
                <a:solidFill>
                  <a:srgbClr val="00B0F0"/>
                </a:solidFill>
              </a:rPr>
              <a:t>ESP8266. AT </a:t>
            </a:r>
            <a:r>
              <a:rPr lang="ru-RU" sz="3200" dirty="0" err="1" smtClean="0">
                <a:solidFill>
                  <a:srgbClr val="00B0F0"/>
                </a:solidFill>
              </a:rPr>
              <a:t>команди</a:t>
            </a:r>
            <a:r>
              <a:rPr lang="en-US" sz="3200" dirty="0" smtClean="0">
                <a:solidFill>
                  <a:srgbClr val="00B0F0"/>
                </a:solidFill>
              </a:rPr>
              <a:t> 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1988840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251520" y="1916832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geektimes.ru/post/241054</a:t>
            </a:r>
            <a:endParaRPr lang="uk-UA" sz="1800" dirty="0"/>
          </a:p>
          <a:p>
            <a:pPr>
              <a:lnSpc>
                <a:spcPct val="150000"/>
              </a:lnSpc>
            </a:pPr>
            <a:r>
              <a:rPr lang="en-US" sz="1800" dirty="0" smtClean="0">
                <a:hlinkClick r:id="rId3"/>
              </a:rPr>
              <a:t>http</a:t>
            </a:r>
            <a:r>
              <a:rPr lang="en-US" sz="1800" dirty="0">
                <a:hlinkClick r:id="rId3"/>
              </a:rPr>
              <a:t>://</a:t>
            </a:r>
            <a:r>
              <a:rPr lang="en-US" sz="1800" dirty="0" smtClean="0">
                <a:hlinkClick r:id="rId3"/>
              </a:rPr>
              <a:t>esp8266.ru/esp8266-at-commands-v019</a:t>
            </a:r>
            <a:endParaRPr lang="ru-RU" sz="1800" dirty="0" smtClean="0"/>
          </a:p>
          <a:p>
            <a:pPr>
              <a:lnSpc>
                <a:spcPct val="150000"/>
              </a:lnSpc>
            </a:pPr>
            <a:r>
              <a:rPr lang="en-US" sz="1800" dirty="0">
                <a:hlinkClick r:id="rId4"/>
              </a:rPr>
              <a:t>http://</a:t>
            </a:r>
            <a:r>
              <a:rPr lang="en-US" sz="1800" dirty="0" smtClean="0">
                <a:hlinkClick r:id="rId4"/>
              </a:rPr>
              <a:t>wiki.iteadstudio.com/ESP8266_Serial_WIFI_Module</a:t>
            </a:r>
            <a:endParaRPr lang="ru-RU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292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Підключення</a:t>
            </a:r>
            <a:r>
              <a:rPr lang="ru-RU" sz="3200" dirty="0">
                <a:solidFill>
                  <a:srgbClr val="00B0F0"/>
                </a:solidFill>
              </a:rPr>
              <a:t> до </a:t>
            </a:r>
            <a:r>
              <a:rPr lang="en-US" sz="3200" dirty="0" err="1">
                <a:solidFill>
                  <a:srgbClr val="00B0F0"/>
                </a:solidFill>
              </a:rPr>
              <a:t>Arduino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WiFi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ru-RU" sz="3200" dirty="0">
                <a:solidFill>
                  <a:srgbClr val="00B0F0"/>
                </a:solidFill>
              </a:rPr>
              <a:t>модуля </a:t>
            </a:r>
            <a:r>
              <a:rPr lang="en-US" sz="3200" dirty="0" smtClean="0">
                <a:solidFill>
                  <a:srgbClr val="00B0F0"/>
                </a:solidFill>
              </a:rPr>
              <a:t>ESP8266. </a:t>
            </a:r>
            <a:r>
              <a:rPr lang="ru-RU" sz="3200" dirty="0" err="1" smtClean="0">
                <a:solidFill>
                  <a:srgbClr val="00B0F0"/>
                </a:solidFill>
              </a:rPr>
              <a:t>Створення</a:t>
            </a:r>
            <a:r>
              <a:rPr lang="ru-RU" sz="3200" dirty="0" smtClean="0">
                <a:solidFill>
                  <a:srgbClr val="00B0F0"/>
                </a:solidFill>
              </a:rPr>
              <a:t> </a:t>
            </a:r>
            <a:r>
              <a:rPr lang="ru-RU" sz="3200" dirty="0" err="1" smtClean="0">
                <a:solidFill>
                  <a:srgbClr val="00B0F0"/>
                </a:solidFill>
              </a:rPr>
              <a:t>вебсервера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1988840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251520" y="1916832"/>
            <a:ext cx="8712968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800" dirty="0" smtClean="0"/>
              <a:t>П</a:t>
            </a:r>
            <a:r>
              <a:rPr lang="uk-UA" sz="1800" dirty="0" err="1" smtClean="0"/>
              <a:t>ідключіть</a:t>
            </a:r>
            <a:r>
              <a:rPr lang="uk-UA" sz="1800" dirty="0" smtClean="0"/>
              <a:t> до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LCD </a:t>
            </a:r>
            <a:r>
              <a:rPr lang="ru-RU" sz="1800" dirty="0" smtClean="0"/>
              <a:t>дисплей, датчик </a:t>
            </a:r>
            <a:r>
              <a:rPr lang="en-US" sz="1800" dirty="0" smtClean="0"/>
              <a:t>DS18B20</a:t>
            </a:r>
            <a:r>
              <a:rPr lang="ru-RU" sz="1800" dirty="0" smtClean="0"/>
              <a:t> та </a:t>
            </a:r>
            <a:r>
              <a:rPr lang="en-US" sz="1800" dirty="0" smtClean="0"/>
              <a:t>ESP8266;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uk-UA" sz="1800" dirty="0"/>
              <a:t>Відкрийте та запустіть </a:t>
            </a:r>
            <a:r>
              <a:rPr lang="uk-UA" sz="1800" dirty="0" smtClean="0"/>
              <a:t>скетчі </a:t>
            </a:r>
            <a:r>
              <a:rPr lang="uk-UA" sz="1800" dirty="0"/>
              <a:t>з </a:t>
            </a:r>
            <a:r>
              <a:rPr lang="uk-UA" sz="1800" dirty="0" smtClean="0"/>
              <a:t>пап</a:t>
            </a:r>
            <a:r>
              <a:rPr lang="uk-UA" sz="1800" dirty="0"/>
              <a:t>о</a:t>
            </a:r>
            <a:r>
              <a:rPr lang="uk-UA" sz="1800" dirty="0" smtClean="0"/>
              <a:t>к </a:t>
            </a:r>
            <a:r>
              <a:rPr lang="en-US" sz="1800" dirty="0"/>
              <a:t>“</a:t>
            </a:r>
            <a:r>
              <a:rPr lang="en-US" sz="1800" dirty="0" smtClean="0"/>
              <a:t>14.WiFi_Init</a:t>
            </a:r>
            <a:r>
              <a:rPr lang="en-US" sz="1800" dirty="0"/>
              <a:t>”, “15.WiFi_Web_Hello_World</a:t>
            </a:r>
            <a:r>
              <a:rPr lang="en-US" sz="1800" dirty="0" smtClean="0"/>
              <a:t>” </a:t>
            </a:r>
            <a:r>
              <a:rPr lang="ru-RU" sz="1800" dirty="0" smtClean="0"/>
              <a:t>та </a:t>
            </a:r>
            <a:r>
              <a:rPr lang="en-US" sz="1800" dirty="0"/>
              <a:t>“16.WiFi_Web_Temp”</a:t>
            </a:r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74098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229600" cy="1066800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Карта пам'яті процесору 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528192"/>
            <a:ext cx="8640960" cy="5069160"/>
          </a:xfrm>
        </p:spPr>
        <p:txBody>
          <a:bodyPr>
            <a:noAutofit/>
          </a:bodyPr>
          <a:lstStyle/>
          <a:p>
            <a:pPr marL="109728" indent="0">
              <a:lnSpc>
                <a:spcPct val="150000"/>
              </a:lnSpc>
              <a:buNone/>
            </a:pPr>
            <a:r>
              <a:rPr lang="uk-UA" sz="1800" dirty="0" smtClean="0"/>
              <a:t>Приклад карти пам'яті в обчислювальній системі на базі </a:t>
            </a:r>
            <a:r>
              <a:rPr lang="en-US" sz="1800" dirty="0" err="1" smtClean="0"/>
              <a:t>Cotrex</a:t>
            </a:r>
            <a:r>
              <a:rPr lang="en-US" sz="1800" dirty="0" smtClean="0"/>
              <a:t> A8:</a:t>
            </a:r>
            <a:r>
              <a:rPr lang="uk-UA" sz="1800" dirty="0" smtClean="0"/>
              <a:t> </a:t>
            </a: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phytec.com/wiki/images/7/72/AM335x_techincal_reference_manual.pdf</a:t>
            </a: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37841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229600" cy="1066800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Карта пам'яті процесору 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528192"/>
            <a:ext cx="8640960" cy="5069160"/>
          </a:xfrm>
        </p:spPr>
        <p:txBody>
          <a:bodyPr>
            <a:noAutofit/>
          </a:bodyPr>
          <a:lstStyle/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1824038"/>
            <a:ext cx="9191626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88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229600" cy="1066800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Карта пам'яті процесору 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528192"/>
            <a:ext cx="8640960" cy="5069160"/>
          </a:xfrm>
        </p:spPr>
        <p:txBody>
          <a:bodyPr>
            <a:noAutofit/>
          </a:bodyPr>
          <a:lstStyle/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918210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4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764704"/>
            <a:ext cx="8229600" cy="1066800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Програмування </a:t>
            </a:r>
            <a:r>
              <a:rPr lang="uk-UA" dirty="0" err="1" smtClean="0">
                <a:solidFill>
                  <a:srgbClr val="00B0F0"/>
                </a:solidFill>
              </a:rPr>
              <a:t>мікроконролерів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8356" y="2492896"/>
            <a:ext cx="8640960" cy="3888432"/>
          </a:xfrm>
        </p:spPr>
        <p:txBody>
          <a:bodyPr>
            <a:noAutofit/>
          </a:bodyPr>
          <a:lstStyle/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988840"/>
            <a:ext cx="8363272" cy="460851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err="1"/>
              <a:t>М</a:t>
            </a:r>
            <a:r>
              <a:rPr lang="uk-UA" sz="1800" dirty="0" err="1" smtClean="0"/>
              <a:t>ікроконтролер</a:t>
            </a:r>
            <a:r>
              <a:rPr lang="uk-UA" sz="1800" dirty="0" smtClean="0"/>
              <a:t> зчитує програму з внутрішньої, або зовнішньої </a:t>
            </a:r>
            <a:r>
              <a:rPr lang="en-US" sz="1800" dirty="0" smtClean="0"/>
              <a:t>FLASH </a:t>
            </a:r>
            <a:r>
              <a:rPr lang="ru-RU" sz="1800" dirty="0" err="1" smtClean="0"/>
              <a:t>пам</a:t>
            </a:r>
            <a:r>
              <a:rPr lang="en-US" sz="1800" dirty="0" smtClean="0"/>
              <a:t>’</a:t>
            </a:r>
            <a:r>
              <a:rPr lang="ru-RU" sz="1800" dirty="0" err="1" smtClean="0"/>
              <a:t>ят</a:t>
            </a:r>
            <a:r>
              <a:rPr lang="uk-UA" sz="1800" dirty="0" smtClean="0"/>
              <a:t>і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uk-UA" sz="1800" dirty="0" smtClean="0"/>
              <a:t>Після того, як ви розробили програму для </a:t>
            </a:r>
            <a:r>
              <a:rPr lang="uk-UA" sz="1800" dirty="0" err="1" smtClean="0"/>
              <a:t>мікроконтролера</a:t>
            </a:r>
            <a:r>
              <a:rPr lang="uk-UA" sz="1800" dirty="0" smtClean="0"/>
              <a:t> на своєму ПК, її необхідно записати у </a:t>
            </a:r>
            <a:r>
              <a:rPr lang="en-US" sz="1800" dirty="0" smtClean="0"/>
              <a:t>FLASH </a:t>
            </a:r>
            <a:r>
              <a:rPr lang="ru-RU" sz="1800" dirty="0" err="1" smtClean="0"/>
              <a:t>пам</a:t>
            </a:r>
            <a:r>
              <a:rPr lang="en-US" sz="1800" dirty="0" smtClean="0"/>
              <a:t>’</a:t>
            </a:r>
            <a:r>
              <a:rPr lang="ru-RU" sz="1800" dirty="0" smtClean="0"/>
              <a:t>ять контролера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uk-UA" sz="1800" dirty="0" err="1" smtClean="0"/>
              <a:t>Програматор</a:t>
            </a:r>
            <a:r>
              <a:rPr lang="uk-UA" sz="1800" dirty="0" smtClean="0"/>
              <a:t> підключається до </a:t>
            </a:r>
            <a:r>
              <a:rPr lang="uk-UA" sz="1800" dirty="0" err="1" smtClean="0"/>
              <a:t>мікроконтролера</a:t>
            </a:r>
            <a:r>
              <a:rPr lang="uk-UA" sz="1800" dirty="0" smtClean="0"/>
              <a:t> по інтерфейсам </a:t>
            </a:r>
            <a:r>
              <a:rPr lang="en-US" sz="1800" dirty="0" smtClean="0"/>
              <a:t>SPI</a:t>
            </a:r>
            <a:r>
              <a:rPr lang="ru-RU" sz="1800" dirty="0" smtClean="0"/>
              <a:t> (</a:t>
            </a:r>
            <a:r>
              <a:rPr lang="en-US" sz="1800" dirty="0" smtClean="0"/>
              <a:t>AVR</a:t>
            </a:r>
            <a:r>
              <a:rPr lang="ru-RU" sz="1800" dirty="0" smtClean="0"/>
              <a:t>)</a:t>
            </a:r>
            <a:r>
              <a:rPr lang="en-US" sz="1800" dirty="0" smtClean="0"/>
              <a:t> </a:t>
            </a:r>
            <a:r>
              <a:rPr lang="ru-RU" sz="1800" dirty="0" smtClean="0"/>
              <a:t>та</a:t>
            </a:r>
            <a:r>
              <a:rPr lang="en-US" sz="1800" dirty="0" smtClean="0"/>
              <a:t> JTAG (</a:t>
            </a:r>
            <a:r>
              <a:rPr lang="ru-RU" sz="1800" dirty="0" err="1" smtClean="0"/>
              <a:t>більшість</a:t>
            </a:r>
            <a:r>
              <a:rPr lang="ru-RU" sz="1800" dirty="0" smtClean="0"/>
              <a:t> </a:t>
            </a:r>
            <a:r>
              <a:rPr lang="ru-RU" sz="1800" dirty="0" err="1" smtClean="0"/>
              <a:t>сучасних</a:t>
            </a:r>
            <a:r>
              <a:rPr lang="ru-RU" sz="1800" dirty="0" smtClean="0"/>
              <a:t> контролер</a:t>
            </a:r>
            <a:r>
              <a:rPr lang="uk-UA" sz="1800" dirty="0" err="1" smtClean="0"/>
              <a:t>ів</a:t>
            </a:r>
            <a:r>
              <a:rPr lang="uk-UA" sz="1800" dirty="0" smtClean="0"/>
              <a:t>, наприклад </a:t>
            </a:r>
            <a:r>
              <a:rPr lang="en-US" sz="1800" dirty="0" smtClean="0"/>
              <a:t>ARM);</a:t>
            </a:r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2207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764704"/>
            <a:ext cx="8229600" cy="1066800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Програмування </a:t>
            </a:r>
            <a:r>
              <a:rPr lang="uk-UA" dirty="0" err="1" smtClean="0">
                <a:solidFill>
                  <a:srgbClr val="00B0F0"/>
                </a:solidFill>
              </a:rPr>
              <a:t>мікроконролерів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8356" y="2492896"/>
            <a:ext cx="8640960" cy="3888432"/>
          </a:xfrm>
        </p:spPr>
        <p:txBody>
          <a:bodyPr>
            <a:noAutofit/>
          </a:bodyPr>
          <a:lstStyle/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844824"/>
            <a:ext cx="8363272" cy="475252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800" dirty="0"/>
              <a:t>Приклад </a:t>
            </a:r>
            <a:r>
              <a:rPr lang="ru-RU" sz="1800" dirty="0" err="1"/>
              <a:t>програматора</a:t>
            </a:r>
            <a:r>
              <a:rPr lang="ru-RU" sz="1800" dirty="0"/>
              <a:t> для </a:t>
            </a:r>
            <a:r>
              <a:rPr lang="en-US" sz="1800" dirty="0"/>
              <a:t>AVR: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>
                <a:hlinkClick r:id="rId2"/>
              </a:rPr>
              <a:t>http://prottoss.com/projects/avr910.usb.prog/avr910_usb_programmer.htm</a:t>
            </a: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uk-UA" sz="1800" dirty="0"/>
          </a:p>
        </p:txBody>
      </p:sp>
      <p:sp>
        <p:nvSpPr>
          <p:cNvPr id="5" name="AutoShape 2" descr="https://www.segger.com/cms/admin/uploads/imageBox/J-Link-PRO_left_shadow_350x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6" name="AutoShape 4" descr="https://www.segger.com/cms/admin/uploads/imageBox/J-Link-PRO_left_shadow_350x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21" y="2911784"/>
            <a:ext cx="7241395" cy="3829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14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764704"/>
            <a:ext cx="8229600" cy="1066800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Програмування </a:t>
            </a:r>
            <a:r>
              <a:rPr lang="uk-UA" dirty="0" err="1" smtClean="0">
                <a:solidFill>
                  <a:srgbClr val="00B0F0"/>
                </a:solidFill>
              </a:rPr>
              <a:t>мікроконролерів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8356" y="2492896"/>
            <a:ext cx="8640960" cy="3888432"/>
          </a:xfrm>
        </p:spPr>
        <p:txBody>
          <a:bodyPr>
            <a:noAutofit/>
          </a:bodyPr>
          <a:lstStyle/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844824"/>
            <a:ext cx="8363272" cy="475252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800" dirty="0" smtClean="0"/>
              <a:t>Приклад </a:t>
            </a:r>
            <a:r>
              <a:rPr lang="ru-RU" sz="1800" dirty="0" err="1"/>
              <a:t>програматора</a:t>
            </a:r>
            <a:r>
              <a:rPr lang="ru-RU" sz="1800" dirty="0"/>
              <a:t> для </a:t>
            </a:r>
            <a:r>
              <a:rPr lang="en-US" sz="1800" dirty="0"/>
              <a:t>ARM</a:t>
            </a:r>
            <a:r>
              <a:rPr lang="en-US" sz="1800" dirty="0" smtClean="0"/>
              <a:t>: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www.segger.com/jlink-debug-probes.html</a:t>
            </a: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uk-UA" sz="1800" dirty="0"/>
          </a:p>
        </p:txBody>
      </p:sp>
      <p:sp>
        <p:nvSpPr>
          <p:cNvPr id="5" name="AutoShape 2" descr="https://www.segger.com/cms/admin/uploads/imageBox/J-Link-PRO_left_shadow_350x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6" name="AutoShape 4" descr="https://www.segger.com/cms/admin/uploads/imageBox/J-Link-PRO_left_shadow_350x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961" y="2806402"/>
            <a:ext cx="333375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516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994048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Що необхідно знати для розробки програм під </a:t>
            </a:r>
            <a:r>
              <a:rPr lang="uk-UA" dirty="0" err="1" smtClean="0">
                <a:solidFill>
                  <a:srgbClr val="00B0F0"/>
                </a:solidFill>
              </a:rPr>
              <a:t>мікроконтролери</a:t>
            </a:r>
            <a:r>
              <a:rPr lang="uk-UA" dirty="0" smtClean="0">
                <a:solidFill>
                  <a:srgbClr val="00B0F0"/>
                </a:solidFill>
              </a:rPr>
              <a:t> та системи-на-кристалі?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8356" y="2492896"/>
            <a:ext cx="8640960" cy="3888432"/>
          </a:xfrm>
        </p:spPr>
        <p:txBody>
          <a:bodyPr>
            <a:noAutofit/>
          </a:bodyPr>
          <a:lstStyle/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2492896"/>
            <a:ext cx="8363272" cy="410445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Архітектуру процесору (</a:t>
            </a:r>
            <a:r>
              <a:rPr lang="uk-UA" sz="1800" dirty="0" err="1" smtClean="0"/>
              <a:t>ассемблер</a:t>
            </a:r>
            <a:r>
              <a:rPr lang="uk-UA" sz="1800" dirty="0" smtClean="0"/>
              <a:t>, регістри, ініціалізація процесору)</a:t>
            </a:r>
            <a:r>
              <a:rPr lang="en-US" sz="1800" dirty="0" smtClean="0"/>
              <a:t>;</a:t>
            </a:r>
            <a:r>
              <a:rPr lang="uk-UA" sz="1800" dirty="0" smtClean="0"/>
              <a:t> </a:t>
            </a:r>
            <a:r>
              <a:rPr lang="uk-UA" sz="1800" dirty="0"/>
              <a:t>Це не сама складна проблема. Вирішується встановленням ОС</a:t>
            </a:r>
            <a:r>
              <a:rPr lang="uk-UA" sz="1800" dirty="0" smtClean="0"/>
              <a:t>.</a:t>
            </a: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>
              <a:lnSpc>
                <a:spcPct val="150000"/>
              </a:lnSpc>
            </a:pPr>
            <a:r>
              <a:rPr lang="uk-UA" sz="1800" dirty="0" smtClean="0"/>
              <a:t>Знати регістри всіх периферійних пристроїв та послідовність їх конфігурації. Зазвичай це потре</a:t>
            </a:r>
            <a:r>
              <a:rPr lang="ru-RU" sz="1800" dirty="0" err="1" smtClean="0"/>
              <a:t>бу</a:t>
            </a:r>
            <a:r>
              <a:rPr lang="uk-UA" sz="1800" dirty="0" smtClean="0"/>
              <a:t>є багато часу для вивчення</a:t>
            </a:r>
            <a:r>
              <a:rPr lang="en-US" sz="1800" dirty="0" smtClean="0"/>
              <a:t>;</a:t>
            </a:r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>
              <a:lnSpc>
                <a:spcPct val="150000"/>
              </a:lnSpc>
            </a:pPr>
            <a:r>
              <a:rPr lang="uk-UA" sz="1800" dirty="0" smtClean="0"/>
              <a:t>Знання схемотехніки</a:t>
            </a:r>
            <a:r>
              <a:rPr lang="en-US" sz="1800" dirty="0" smtClean="0"/>
              <a:t>;</a:t>
            </a: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r>
              <a:rPr lang="uk-UA" sz="1800" dirty="0" smtClean="0"/>
              <a:t>Необхідний </a:t>
            </a:r>
            <a:r>
              <a:rPr lang="uk-UA" sz="1800" dirty="0" err="1" smtClean="0"/>
              <a:t>програматор</a:t>
            </a:r>
            <a:r>
              <a:rPr lang="uk-UA" sz="1800" dirty="0" smtClean="0"/>
              <a:t>.</a:t>
            </a: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413485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764704"/>
            <a:ext cx="8229600" cy="1066800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Переваги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8356" y="2492896"/>
            <a:ext cx="8640960" cy="3888432"/>
          </a:xfrm>
        </p:spPr>
        <p:txBody>
          <a:bodyPr>
            <a:noAutofit/>
          </a:bodyPr>
          <a:lstStyle/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2132856"/>
            <a:ext cx="8363272" cy="446449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800" dirty="0" smtClean="0"/>
              <a:t>Дешев</a:t>
            </a:r>
            <a:r>
              <a:rPr lang="uk-UA" sz="1800" dirty="0" smtClean="0"/>
              <a:t>і базові плати з різними цінами, характеристиками та розмірами</a:t>
            </a:r>
            <a:r>
              <a:rPr lang="en-US" sz="1800" dirty="0" smtClean="0"/>
              <a:t>;</a:t>
            </a:r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ru-RU" sz="1800" dirty="0" err="1" smtClean="0"/>
              <a:t>Дуже</a:t>
            </a:r>
            <a:r>
              <a:rPr lang="ru-RU" sz="1800" dirty="0" smtClean="0"/>
              <a:t> </a:t>
            </a:r>
            <a:r>
              <a:rPr lang="ru-RU" sz="1800" dirty="0" err="1" smtClean="0"/>
              <a:t>багато</a:t>
            </a:r>
            <a:r>
              <a:rPr lang="ru-RU" sz="1800" dirty="0" smtClean="0"/>
              <a:t> плат </a:t>
            </a:r>
            <a:r>
              <a:rPr lang="ru-RU" sz="1800" dirty="0" err="1" smtClean="0"/>
              <a:t>розширення</a:t>
            </a:r>
            <a:r>
              <a:rPr lang="ru-RU" sz="1800" dirty="0" smtClean="0"/>
              <a:t> (шил</a:t>
            </a:r>
            <a:r>
              <a:rPr lang="uk-UA" sz="1800" dirty="0" smtClean="0"/>
              <a:t>дів</a:t>
            </a:r>
            <a:r>
              <a:rPr lang="ru-RU" sz="1800" dirty="0" smtClean="0"/>
              <a:t>), </a:t>
            </a:r>
            <a:r>
              <a:rPr lang="ru-RU" sz="1800" dirty="0" err="1" smtClean="0"/>
              <a:t>які</a:t>
            </a:r>
            <a:r>
              <a:rPr lang="ru-RU" sz="1800" dirty="0" smtClean="0"/>
              <a:t> </a:t>
            </a:r>
            <a:r>
              <a:rPr lang="ru-RU" sz="1800" dirty="0" err="1" smtClean="0"/>
              <a:t>підключаються</a:t>
            </a:r>
            <a:r>
              <a:rPr lang="ru-RU" sz="1800" dirty="0" smtClean="0"/>
              <a:t> до </a:t>
            </a:r>
            <a:r>
              <a:rPr lang="ru-RU" sz="1800" dirty="0" err="1" smtClean="0"/>
              <a:t>ба</a:t>
            </a:r>
            <a:r>
              <a:rPr lang="ru-RU" sz="1800" dirty="0" err="1"/>
              <a:t>з</a:t>
            </a:r>
            <a:r>
              <a:rPr lang="ru-RU" sz="1800" dirty="0" err="1" smtClean="0"/>
              <a:t>оваго</a:t>
            </a:r>
            <a:r>
              <a:rPr lang="ru-RU" sz="1800" dirty="0" smtClean="0"/>
              <a:t> модуля через </a:t>
            </a:r>
            <a:r>
              <a:rPr lang="ru-RU" sz="1800" dirty="0" err="1" smtClean="0"/>
              <a:t>стандартний</a:t>
            </a:r>
            <a:r>
              <a:rPr lang="ru-RU" sz="1800" dirty="0" smtClean="0"/>
              <a:t> роз</a:t>
            </a:r>
            <a:r>
              <a:rPr lang="en-US" sz="1800" dirty="0" smtClean="0"/>
              <a:t>’</a:t>
            </a:r>
            <a:r>
              <a:rPr lang="ru-RU" sz="1800" dirty="0" err="1" smtClean="0"/>
              <a:t>єм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ru-RU" sz="1800" dirty="0" smtClean="0"/>
              <a:t>Для </a:t>
            </a:r>
            <a:r>
              <a:rPr lang="ru-RU" sz="1800" dirty="0" err="1" smtClean="0"/>
              <a:t>більшост</a:t>
            </a:r>
            <a:r>
              <a:rPr lang="uk-UA" sz="1800" dirty="0" smtClean="0"/>
              <a:t>і </a:t>
            </a:r>
            <a:r>
              <a:rPr lang="en-US" sz="1800" dirty="0" err="1" smtClean="0"/>
              <a:t>Arduino</a:t>
            </a:r>
            <a:r>
              <a:rPr lang="uk-UA" sz="1800" dirty="0" smtClean="0"/>
              <a:t> плат</a:t>
            </a:r>
            <a:r>
              <a:rPr lang="en-US" sz="1800" dirty="0" smtClean="0"/>
              <a:t> </a:t>
            </a:r>
            <a:r>
              <a:rPr lang="ru-RU" sz="1800" dirty="0" err="1" smtClean="0"/>
              <a:t>непотр</a:t>
            </a:r>
            <a:r>
              <a:rPr lang="uk-UA" sz="1800" dirty="0" err="1" smtClean="0"/>
              <a:t>ібний</a:t>
            </a:r>
            <a:r>
              <a:rPr lang="uk-UA" sz="1800" dirty="0" smtClean="0"/>
              <a:t> окремий </a:t>
            </a:r>
            <a:r>
              <a:rPr lang="uk-UA" sz="1800" dirty="0" err="1" smtClean="0"/>
              <a:t>програматор</a:t>
            </a:r>
            <a:r>
              <a:rPr lang="uk-UA" sz="1800" dirty="0" smtClean="0"/>
              <a:t>. </a:t>
            </a:r>
            <a:r>
              <a:rPr lang="ru-RU" sz="1800" dirty="0" smtClean="0"/>
              <a:t>Плата </a:t>
            </a:r>
            <a:r>
              <a:rPr lang="ru-RU" sz="1800" dirty="0" err="1" smtClean="0"/>
              <a:t>підключа</a:t>
            </a:r>
            <a:r>
              <a:rPr lang="uk-UA" sz="1800" dirty="0" smtClean="0"/>
              <a:t>є</a:t>
            </a:r>
            <a:r>
              <a:rPr lang="ru-RU" sz="1800" dirty="0" err="1" smtClean="0"/>
              <a:t>ться</a:t>
            </a:r>
            <a:r>
              <a:rPr lang="ru-RU" sz="1800" dirty="0" smtClean="0"/>
              <a:t> по </a:t>
            </a:r>
            <a:r>
              <a:rPr lang="en-US" sz="1800" dirty="0" smtClean="0"/>
              <a:t>USB </a:t>
            </a:r>
            <a:r>
              <a:rPr lang="ru-RU" sz="1800" dirty="0" smtClean="0"/>
              <a:t>до комп</a:t>
            </a:r>
            <a:r>
              <a:rPr lang="en-US" sz="1800" dirty="0" smtClean="0"/>
              <a:t>’</a:t>
            </a:r>
            <a:r>
              <a:rPr lang="ru-RU" sz="1800" dirty="0" err="1" smtClean="0"/>
              <a:t>ютера</a:t>
            </a:r>
            <a:r>
              <a:rPr lang="ru-RU" sz="1800" dirty="0" smtClean="0"/>
              <a:t> </a:t>
            </a:r>
            <a:r>
              <a:rPr lang="uk-UA" sz="1800" dirty="0" smtClean="0"/>
              <a:t>і програму</a:t>
            </a:r>
            <a:r>
              <a:rPr lang="uk-UA" sz="1800" dirty="0"/>
              <a:t>є</a:t>
            </a:r>
            <a:r>
              <a:rPr lang="ru-RU" sz="1800" dirty="0" err="1" smtClean="0"/>
              <a:t>ться</a:t>
            </a:r>
            <a:r>
              <a:rPr lang="ru-RU" sz="1800" dirty="0" smtClean="0"/>
              <a:t> </a:t>
            </a:r>
            <a:r>
              <a:rPr lang="uk-UA" sz="1800" dirty="0" smtClean="0"/>
              <a:t>натисканням однієї кнопки. Для програмування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mini </a:t>
            </a:r>
            <a:r>
              <a:rPr lang="ru-RU" sz="1800" dirty="0" err="1" smtClean="0"/>
              <a:t>необх</a:t>
            </a:r>
            <a:r>
              <a:rPr lang="uk-UA" sz="1800" dirty="0" smtClean="0"/>
              <a:t>і</a:t>
            </a:r>
            <a:r>
              <a:rPr lang="ru-RU" sz="1800" dirty="0" err="1" smtClean="0"/>
              <a:t>дний</a:t>
            </a:r>
            <a:r>
              <a:rPr lang="ru-RU" sz="1800" dirty="0" smtClean="0"/>
              <a:t> </a:t>
            </a:r>
            <a:r>
              <a:rPr lang="ru-RU" sz="1800" dirty="0" err="1" smtClean="0"/>
              <a:t>окремий</a:t>
            </a:r>
            <a:r>
              <a:rPr lang="ru-RU" sz="1800" dirty="0" smtClean="0"/>
              <a:t> </a:t>
            </a:r>
            <a:r>
              <a:rPr lang="en-US" sz="1800" dirty="0" smtClean="0"/>
              <a:t>USB-UART </a:t>
            </a:r>
            <a:r>
              <a:rPr lang="uk-UA" sz="1800" dirty="0" smtClean="0"/>
              <a:t>(</a:t>
            </a:r>
            <a:r>
              <a:rPr lang="en-US" sz="1800" dirty="0" smtClean="0"/>
              <a:t>USB-TTL</a:t>
            </a:r>
            <a:r>
              <a:rPr lang="uk-UA" sz="1800" dirty="0" smtClean="0"/>
              <a:t>) </a:t>
            </a:r>
            <a:r>
              <a:rPr lang="ru-RU" sz="1800" dirty="0" err="1" smtClean="0"/>
              <a:t>перетворювач</a:t>
            </a:r>
            <a:r>
              <a:rPr lang="ru-RU" sz="1800" dirty="0" smtClean="0"/>
              <a:t>, </a:t>
            </a:r>
            <a:r>
              <a:rPr lang="ru-RU" sz="1800" dirty="0" err="1" smtClean="0"/>
              <a:t>який</a:t>
            </a:r>
            <a:r>
              <a:rPr lang="ru-RU" sz="1800" dirty="0" smtClean="0"/>
              <a:t> </a:t>
            </a:r>
            <a:r>
              <a:rPr lang="ru-RU" sz="1800" dirty="0" err="1" smtClean="0"/>
              <a:t>дуже</a:t>
            </a:r>
            <a:r>
              <a:rPr lang="ru-RU" sz="1800" dirty="0" smtClean="0"/>
              <a:t> </a:t>
            </a:r>
            <a:r>
              <a:rPr lang="ru-RU" sz="1800" dirty="0" err="1" smtClean="0"/>
              <a:t>простий</a:t>
            </a:r>
            <a:r>
              <a:rPr lang="ru-RU" sz="1800" dirty="0" smtClean="0"/>
              <a:t> у </a:t>
            </a:r>
            <a:r>
              <a:rPr lang="ru-RU" sz="1800" dirty="0" err="1" smtClean="0"/>
              <a:t>користвуанн</a:t>
            </a:r>
            <a:r>
              <a:rPr lang="uk-UA" sz="1800" dirty="0" smtClean="0"/>
              <a:t>і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71014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562000"/>
            <a:ext cx="8229600" cy="1066800"/>
          </a:xfrm>
        </p:spPr>
        <p:txBody>
          <a:bodyPr/>
          <a:lstStyle/>
          <a:p>
            <a:r>
              <a:rPr lang="uk-UA" dirty="0" smtClean="0">
                <a:solidFill>
                  <a:srgbClr val="00B0F0"/>
                </a:solidFill>
              </a:rPr>
              <a:t>План</a:t>
            </a:r>
            <a:r>
              <a:rPr lang="en-US" dirty="0" smtClean="0">
                <a:solidFill>
                  <a:srgbClr val="00B0F0"/>
                </a:solidFill>
              </a:rPr>
              <a:t>. </a:t>
            </a:r>
            <a:r>
              <a:rPr lang="ru-RU" dirty="0" err="1" smtClean="0">
                <a:solidFill>
                  <a:srgbClr val="00B0F0"/>
                </a:solidFill>
              </a:rPr>
              <a:t>Частина</a:t>
            </a:r>
            <a:r>
              <a:rPr lang="ru-RU" dirty="0" smtClean="0">
                <a:solidFill>
                  <a:srgbClr val="00B0F0"/>
                </a:solidFill>
              </a:rPr>
              <a:t> 1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28192"/>
            <a:ext cx="8363272" cy="47811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uk-UA" sz="1800" dirty="0" smtClean="0"/>
              <a:t>Відмінності </a:t>
            </a:r>
            <a:r>
              <a:rPr lang="en-US" sz="1800" dirty="0" err="1"/>
              <a:t>Arduino</a:t>
            </a:r>
            <a:r>
              <a:rPr lang="en-US" sz="1800" dirty="0"/>
              <a:t> </a:t>
            </a:r>
            <a:r>
              <a:rPr lang="uk-UA" sz="1800" dirty="0"/>
              <a:t>від </a:t>
            </a:r>
            <a:r>
              <a:rPr lang="uk-UA" sz="1800" dirty="0" err="1"/>
              <a:t>мікроконтролерів</a:t>
            </a:r>
            <a:r>
              <a:rPr lang="uk-UA" sz="1800" dirty="0"/>
              <a:t> та систем-на-кристалі </a:t>
            </a:r>
            <a:r>
              <a:rPr lang="en-US" sz="1800" dirty="0" smtClean="0"/>
              <a:t>;</a:t>
            </a:r>
            <a:endParaRPr lang="uk-UA" sz="1800" dirty="0"/>
          </a:p>
          <a:p>
            <a:pPr>
              <a:lnSpc>
                <a:spcPct val="150000"/>
              </a:lnSpc>
            </a:pPr>
            <a:r>
              <a:rPr lang="uk-UA" sz="1800" dirty="0" smtClean="0"/>
              <a:t>Порівняльна </a:t>
            </a:r>
            <a:r>
              <a:rPr lang="uk-UA" sz="1800" dirty="0"/>
              <a:t>характеристика різновидів </a:t>
            </a:r>
            <a:r>
              <a:rPr lang="en-US" sz="1800" dirty="0" err="1"/>
              <a:t>Arduino</a:t>
            </a:r>
            <a:r>
              <a:rPr lang="en-US" sz="1800" dirty="0"/>
              <a:t> </a:t>
            </a:r>
            <a:r>
              <a:rPr lang="uk-UA" sz="1800" dirty="0"/>
              <a:t>та існуючих </a:t>
            </a:r>
            <a:r>
              <a:rPr lang="uk-UA" sz="1800" dirty="0" err="1" smtClean="0"/>
              <a:t>шилдів</a:t>
            </a:r>
            <a:r>
              <a:rPr lang="en-US" sz="1800" dirty="0" smtClean="0"/>
              <a:t>;</a:t>
            </a:r>
            <a:endParaRPr lang="uk-UA" sz="1800" dirty="0"/>
          </a:p>
          <a:p>
            <a:pPr>
              <a:lnSpc>
                <a:spcPct val="150000"/>
              </a:lnSpc>
            </a:pPr>
            <a:r>
              <a:rPr lang="uk-UA" sz="1800" dirty="0" smtClean="0"/>
              <a:t>Встановлення </a:t>
            </a:r>
            <a:r>
              <a:rPr lang="uk-UA" sz="1800" dirty="0"/>
              <a:t>та робота в </a:t>
            </a:r>
            <a:r>
              <a:rPr lang="en-US" sz="1800" dirty="0" err="1"/>
              <a:t>Arduino</a:t>
            </a:r>
            <a:r>
              <a:rPr lang="en-US" sz="1800" dirty="0"/>
              <a:t> </a:t>
            </a:r>
            <a:r>
              <a:rPr lang="en-US" sz="1800" dirty="0" smtClean="0"/>
              <a:t>IDE;</a:t>
            </a:r>
          </a:p>
          <a:p>
            <a:pPr>
              <a:lnSpc>
                <a:spcPct val="150000"/>
              </a:lnSpc>
            </a:pPr>
            <a:r>
              <a:rPr lang="uk-UA" sz="1800" dirty="0" smtClean="0"/>
              <a:t>Послідовні </a:t>
            </a:r>
            <a:r>
              <a:rPr lang="uk-UA" sz="1800" dirty="0"/>
              <a:t>інтерфейси (</a:t>
            </a:r>
            <a:r>
              <a:rPr lang="en-US" sz="1800" dirty="0"/>
              <a:t>COM </a:t>
            </a:r>
            <a:r>
              <a:rPr lang="uk-UA" sz="1800" dirty="0"/>
              <a:t>порт та </a:t>
            </a:r>
            <a:r>
              <a:rPr lang="en-US" sz="1800" dirty="0"/>
              <a:t>UART</a:t>
            </a:r>
            <a:r>
              <a:rPr lang="en-US" sz="1800" dirty="0" smtClean="0"/>
              <a:t>);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Hello </a:t>
            </a:r>
            <a:r>
              <a:rPr lang="en-US" sz="1800" dirty="0"/>
              <a:t>World </a:t>
            </a:r>
            <a:r>
              <a:rPr lang="uk-UA" sz="1800" dirty="0"/>
              <a:t>для </a:t>
            </a:r>
            <a:r>
              <a:rPr lang="en-US" sz="1800" dirty="0" err="1"/>
              <a:t>Arduino</a:t>
            </a:r>
            <a:r>
              <a:rPr lang="en-US" sz="1800" dirty="0"/>
              <a:t> - </a:t>
            </a:r>
            <a:r>
              <a:rPr lang="uk-UA" sz="1800" dirty="0"/>
              <a:t>передача </a:t>
            </a:r>
            <a:r>
              <a:rPr lang="uk-UA" sz="1800" dirty="0" smtClean="0"/>
              <a:t> </a:t>
            </a:r>
            <a:r>
              <a:rPr lang="uk-UA" sz="1800" dirty="0"/>
              <a:t>тексту на ПК через послідовний </a:t>
            </a:r>
            <a:r>
              <a:rPr lang="uk-UA" sz="1800" dirty="0" smtClean="0"/>
              <a:t>порт</a:t>
            </a:r>
            <a:r>
              <a:rPr lang="en-US" sz="1800" dirty="0" smtClean="0"/>
              <a:t>;</a:t>
            </a:r>
            <a:endParaRPr lang="uk-UA" sz="1800" dirty="0"/>
          </a:p>
          <a:p>
            <a:pPr>
              <a:lnSpc>
                <a:spcPct val="150000"/>
              </a:lnSpc>
            </a:pPr>
            <a:r>
              <a:rPr lang="uk-UA" sz="1800" dirty="0" smtClean="0"/>
              <a:t>Мова </a:t>
            </a:r>
            <a:r>
              <a:rPr lang="en-US" sz="1800" dirty="0"/>
              <a:t>Wiring </a:t>
            </a:r>
            <a:r>
              <a:rPr lang="uk-UA" sz="1800" dirty="0"/>
              <a:t>для </a:t>
            </a:r>
            <a:r>
              <a:rPr lang="en-US" sz="1800" dirty="0" err="1"/>
              <a:t>Arduino</a:t>
            </a:r>
            <a:r>
              <a:rPr lang="en-US" sz="1800" dirty="0"/>
              <a:t>. </a:t>
            </a:r>
            <a:r>
              <a:rPr lang="uk-UA" sz="1800" dirty="0"/>
              <a:t>Використання С, С++ та </a:t>
            </a:r>
            <a:r>
              <a:rPr lang="en-US" sz="1800" dirty="0" smtClean="0"/>
              <a:t>STL;                   </a:t>
            </a:r>
            <a:endParaRPr lang="uk-UA" sz="1800" dirty="0"/>
          </a:p>
          <a:p>
            <a:pPr>
              <a:lnSpc>
                <a:spcPct val="150000"/>
              </a:lnSpc>
            </a:pPr>
            <a:r>
              <a:rPr lang="uk-UA" sz="1800" dirty="0" smtClean="0"/>
              <a:t>Загальні </a:t>
            </a:r>
            <a:r>
              <a:rPr lang="uk-UA" sz="1800" dirty="0"/>
              <a:t>поняття </a:t>
            </a:r>
            <a:r>
              <a:rPr lang="uk-UA" sz="1800" dirty="0" smtClean="0"/>
              <a:t>електроніки</a:t>
            </a:r>
            <a:r>
              <a:rPr lang="en-US" sz="1800" dirty="0" smtClean="0"/>
              <a:t>;</a:t>
            </a:r>
            <a:r>
              <a:rPr lang="uk-UA" sz="1800" dirty="0" smtClean="0"/>
              <a:t> </a:t>
            </a: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uk-UA" sz="1800" dirty="0" smtClean="0"/>
              <a:t>Робота </a:t>
            </a:r>
            <a:r>
              <a:rPr lang="uk-UA" sz="1800" dirty="0"/>
              <a:t>з макетною платою (</a:t>
            </a:r>
            <a:r>
              <a:rPr lang="en-US" sz="1800" dirty="0" err="1"/>
              <a:t>Bredboard</a:t>
            </a:r>
            <a:r>
              <a:rPr lang="en-US" sz="1800" dirty="0"/>
              <a:t>). </a:t>
            </a:r>
            <a:r>
              <a:rPr lang="uk-UA" sz="1800" dirty="0"/>
              <a:t>Створення простих схем у </a:t>
            </a:r>
            <a:r>
              <a:rPr lang="en-US" sz="1800" dirty="0" err="1" smtClean="0"/>
              <a:t>Fritzing</a:t>
            </a:r>
            <a:r>
              <a:rPr lang="en-US" sz="1800" dirty="0" smtClean="0"/>
              <a:t>; 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25054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764704"/>
            <a:ext cx="8229600" cy="1066800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Переваги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8356" y="2492896"/>
            <a:ext cx="8640960" cy="3888432"/>
          </a:xfrm>
        </p:spPr>
        <p:txBody>
          <a:bodyPr>
            <a:noAutofit/>
          </a:bodyPr>
          <a:lstStyle/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2132856"/>
            <a:ext cx="8363272" cy="446449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Все працює </a:t>
            </a:r>
            <a:r>
              <a:rPr lang="en-US" sz="1800" dirty="0" smtClean="0"/>
              <a:t>“</a:t>
            </a:r>
            <a:r>
              <a:rPr lang="uk-UA" sz="1800" dirty="0" smtClean="0"/>
              <a:t>з коробки</a:t>
            </a:r>
            <a:r>
              <a:rPr lang="en-US" sz="1800" dirty="0" smtClean="0"/>
              <a:t>”;</a:t>
            </a:r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uk-UA" sz="1800" dirty="0" smtClean="0"/>
              <a:t>Для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uk-UA" sz="1800" dirty="0" smtClean="0"/>
              <a:t>написано дуже багато бібліотек, які зводять роботу з периферійними пристроями, інтерфейсами передачі даних та платами розширення просто до виклику окремих функцій бібліотеки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ru-RU" sz="1800" dirty="0" err="1" smtClean="0"/>
              <a:t>Почати</a:t>
            </a:r>
            <a:r>
              <a:rPr lang="ru-RU" sz="1800" dirty="0" smtClean="0"/>
              <a:t> роботу з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ru-RU" sz="1800" dirty="0" err="1" smtClean="0"/>
              <a:t>можна</a:t>
            </a:r>
            <a:r>
              <a:rPr lang="ru-RU" sz="1800" dirty="0" smtClean="0"/>
              <a:t> </a:t>
            </a:r>
            <a:r>
              <a:rPr lang="ru-RU" sz="1800" dirty="0" err="1" smtClean="0"/>
              <a:t>майже</a:t>
            </a:r>
            <a:r>
              <a:rPr lang="ru-RU" sz="1800" dirty="0" smtClean="0"/>
              <a:t> без </a:t>
            </a:r>
            <a:r>
              <a:rPr lang="ru-RU" sz="1800" dirty="0" err="1" smtClean="0"/>
              <a:t>знань</a:t>
            </a:r>
            <a:r>
              <a:rPr lang="ru-RU" sz="1800" dirty="0" smtClean="0"/>
              <a:t> </a:t>
            </a:r>
            <a:r>
              <a:rPr lang="ru-RU" sz="1800" dirty="0" err="1" smtClean="0"/>
              <a:t>схемотехн</a:t>
            </a:r>
            <a:r>
              <a:rPr lang="uk-UA" sz="1800" dirty="0" smtClean="0"/>
              <a:t>і</a:t>
            </a:r>
            <a:r>
              <a:rPr lang="ru-RU" sz="1800" dirty="0" err="1" smtClean="0"/>
              <a:t>ки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35267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6800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Переваги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8356" y="2492896"/>
            <a:ext cx="8640960" cy="3888432"/>
          </a:xfrm>
        </p:spPr>
        <p:txBody>
          <a:bodyPr>
            <a:noAutofit/>
          </a:bodyPr>
          <a:lstStyle/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844824"/>
            <a:ext cx="8363272" cy="475252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800" dirty="0" err="1"/>
              <a:t>Зручне</a:t>
            </a:r>
            <a:r>
              <a:rPr lang="ru-RU" sz="1800" dirty="0"/>
              <a:t> </a:t>
            </a:r>
            <a:r>
              <a:rPr lang="ru-RU" sz="1800" dirty="0" err="1"/>
              <a:t>середовище</a:t>
            </a:r>
            <a:r>
              <a:rPr lang="ru-RU" sz="1800" dirty="0"/>
              <a:t> </a:t>
            </a:r>
            <a:r>
              <a:rPr lang="ru-RU" sz="1800" dirty="0" err="1"/>
              <a:t>розробки</a:t>
            </a:r>
            <a:r>
              <a:rPr lang="ru-RU" sz="1800" dirty="0"/>
              <a:t> (</a:t>
            </a:r>
            <a:r>
              <a:rPr lang="en-US" sz="1800" dirty="0" err="1"/>
              <a:t>Arduino</a:t>
            </a:r>
            <a:r>
              <a:rPr lang="en-US" sz="1800" dirty="0"/>
              <a:t> IDE</a:t>
            </a:r>
            <a:r>
              <a:rPr lang="ru-RU" sz="1800" dirty="0"/>
              <a:t>)</a:t>
            </a:r>
            <a:r>
              <a:rPr lang="en-US" sz="1800" dirty="0"/>
              <a:t>. </a:t>
            </a:r>
            <a:r>
              <a:rPr lang="uk-UA" sz="1800" dirty="0"/>
              <a:t>Мінімум </a:t>
            </a:r>
            <a:r>
              <a:rPr lang="uk-UA" sz="1800" dirty="0" smtClean="0"/>
              <a:t>кнопок, максимум функціоналу</a:t>
            </a:r>
            <a:r>
              <a:rPr lang="en-US" sz="1800" dirty="0" smtClean="0"/>
              <a:t>;</a:t>
            </a:r>
          </a:p>
          <a:p>
            <a:pPr marL="109728" indent="0">
              <a:lnSpc>
                <a:spcPct val="150000"/>
              </a:lnSpc>
              <a:buNone/>
            </a:pPr>
            <a:endParaRPr lang="en-US" sz="1500" dirty="0" smtClean="0"/>
          </a:p>
          <a:p>
            <a:pPr>
              <a:lnSpc>
                <a:spcPct val="150000"/>
              </a:lnSpc>
            </a:pPr>
            <a:r>
              <a:rPr lang="ru-RU" sz="1800" dirty="0" err="1" smtClean="0"/>
              <a:t>Дуже</a:t>
            </a:r>
            <a:r>
              <a:rPr lang="ru-RU" sz="1800" dirty="0" smtClean="0"/>
              <a:t> </a:t>
            </a:r>
            <a:r>
              <a:rPr lang="ru-RU" sz="1800" dirty="0" err="1" smtClean="0"/>
              <a:t>багато</a:t>
            </a:r>
            <a:r>
              <a:rPr lang="ru-RU" sz="1800" dirty="0" smtClean="0"/>
              <a:t> приклад</a:t>
            </a:r>
            <a:r>
              <a:rPr lang="uk-UA" sz="1800" dirty="0" err="1" smtClean="0"/>
              <a:t>ів</a:t>
            </a:r>
            <a:r>
              <a:rPr lang="en-US" sz="1800" dirty="0"/>
              <a:t>;</a:t>
            </a: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500" dirty="0" smtClean="0"/>
          </a:p>
          <a:p>
            <a:pPr>
              <a:lnSpc>
                <a:spcPct val="150000"/>
              </a:lnSpc>
            </a:pPr>
            <a:r>
              <a:rPr lang="uk-UA" sz="1800" dirty="0" smtClean="0"/>
              <a:t>Вихідні коди, схеми та друковані плати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ru-RU" sz="1800" dirty="0" err="1" smtClean="0"/>
              <a:t>відкрит</a:t>
            </a:r>
            <a:r>
              <a:rPr lang="uk-UA" sz="1800" dirty="0" smtClean="0"/>
              <a:t>і (</a:t>
            </a:r>
            <a:r>
              <a:rPr lang="en-US" sz="1800" dirty="0" smtClean="0"/>
              <a:t>open source</a:t>
            </a:r>
            <a:r>
              <a:rPr lang="uk-UA" sz="1800" dirty="0" smtClean="0"/>
              <a:t>)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endParaRPr lang="en-US" sz="15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42861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6800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Переваги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8356" y="2492896"/>
            <a:ext cx="8640960" cy="3888432"/>
          </a:xfrm>
        </p:spPr>
        <p:txBody>
          <a:bodyPr>
            <a:noAutofit/>
          </a:bodyPr>
          <a:lstStyle/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844824"/>
            <a:ext cx="8363272" cy="475252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800" dirty="0" err="1"/>
              <a:t>Дуже</a:t>
            </a:r>
            <a:r>
              <a:rPr lang="ru-RU" sz="1800" dirty="0"/>
              <a:t> проста </a:t>
            </a:r>
            <a:r>
              <a:rPr lang="ru-RU" sz="1800" dirty="0" err="1"/>
              <a:t>мова</a:t>
            </a:r>
            <a:r>
              <a:rPr lang="ru-RU" sz="1800" dirty="0"/>
              <a:t> </a:t>
            </a:r>
            <a:r>
              <a:rPr lang="ru-RU" sz="1800" dirty="0" err="1"/>
              <a:t>програмування</a:t>
            </a:r>
            <a:r>
              <a:rPr lang="ru-RU" sz="1800" dirty="0"/>
              <a:t> </a:t>
            </a:r>
            <a:r>
              <a:rPr lang="en-US" sz="1800" dirty="0"/>
              <a:t>Wiring</a:t>
            </a:r>
            <a:r>
              <a:rPr lang="ru-RU" sz="1800" dirty="0"/>
              <a:t>, яку без проблем </a:t>
            </a:r>
            <a:r>
              <a:rPr lang="ru-RU" sz="1800" dirty="0" err="1"/>
              <a:t>опановують</a:t>
            </a:r>
            <a:r>
              <a:rPr lang="ru-RU" sz="1800" dirty="0"/>
              <a:t> </a:t>
            </a:r>
            <a:r>
              <a:rPr lang="ru-RU" sz="1800" dirty="0" smtClean="0"/>
              <a:t>школяр</a:t>
            </a:r>
            <a:r>
              <a:rPr lang="uk-UA" sz="1800" dirty="0"/>
              <a:t>і та діти дошкільного віку</a:t>
            </a:r>
            <a:r>
              <a:rPr lang="en-US" sz="1800" dirty="0"/>
              <a:t>;</a:t>
            </a:r>
            <a:endParaRPr lang="uk-UA" sz="1800" dirty="0"/>
          </a:p>
          <a:p>
            <a:pPr>
              <a:lnSpc>
                <a:spcPct val="150000"/>
              </a:lnSpc>
            </a:pPr>
            <a:endParaRPr lang="uk-UA" sz="1500" dirty="0"/>
          </a:p>
          <a:p>
            <a:pPr>
              <a:lnSpc>
                <a:spcPct val="150000"/>
              </a:lnSpc>
            </a:pPr>
            <a:r>
              <a:rPr lang="en-US" sz="1800" dirty="0"/>
              <a:t>Wiring </a:t>
            </a:r>
            <a:r>
              <a:rPr lang="uk-UA" sz="1800" dirty="0"/>
              <a:t>є</a:t>
            </a:r>
            <a:r>
              <a:rPr lang="ru-RU" sz="1800" dirty="0"/>
              <a:t> </a:t>
            </a:r>
            <a:r>
              <a:rPr lang="ru-RU" sz="1800" dirty="0" err="1"/>
              <a:t>надбудовою</a:t>
            </a:r>
            <a:r>
              <a:rPr lang="ru-RU" sz="1800" dirty="0"/>
              <a:t> над С++, тому в </a:t>
            </a:r>
            <a:r>
              <a:rPr lang="en-US" sz="1800" dirty="0" err="1"/>
              <a:t>Arduino</a:t>
            </a:r>
            <a:r>
              <a:rPr lang="en-US" sz="1800" dirty="0"/>
              <a:t> </a:t>
            </a:r>
            <a:r>
              <a:rPr lang="ru-RU" sz="1800" dirty="0" err="1"/>
              <a:t>можна</a:t>
            </a:r>
            <a:r>
              <a:rPr lang="ru-RU" sz="1800" dirty="0"/>
              <a:t> </a:t>
            </a:r>
            <a:r>
              <a:rPr lang="ru-RU" sz="1800" dirty="0" err="1"/>
              <a:t>застосовувати</a:t>
            </a:r>
            <a:r>
              <a:rPr lang="ru-RU" sz="1800" dirty="0"/>
              <a:t> весь </a:t>
            </a:r>
            <a:r>
              <a:rPr lang="ru-RU" sz="1800" dirty="0" err="1"/>
              <a:t>інструментар</a:t>
            </a:r>
            <a:r>
              <a:rPr lang="uk-UA" sz="1800" dirty="0"/>
              <a:t>і</a:t>
            </a:r>
            <a:r>
              <a:rPr lang="ru-RU" sz="1800" dirty="0"/>
              <a:t>й С та С</a:t>
            </a:r>
            <a:r>
              <a:rPr lang="ru-RU" sz="1800" dirty="0" smtClean="0"/>
              <a:t>++. Є порт </a:t>
            </a:r>
            <a:r>
              <a:rPr lang="en-US" sz="1800" dirty="0" smtClean="0"/>
              <a:t>STL;</a:t>
            </a:r>
            <a:endParaRPr lang="en-US" sz="1800" dirty="0"/>
          </a:p>
          <a:p>
            <a:pPr>
              <a:lnSpc>
                <a:spcPct val="150000"/>
              </a:lnSpc>
            </a:pPr>
            <a:endParaRPr lang="en-US" sz="15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38305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6800"/>
          </a:xfrm>
        </p:spPr>
        <p:txBody>
          <a:bodyPr>
            <a:normAutofit/>
          </a:bodyPr>
          <a:lstStyle/>
          <a:p>
            <a:r>
              <a:rPr lang="uk-UA" dirty="0">
                <a:solidFill>
                  <a:srgbClr val="00B0F0"/>
                </a:solidFill>
              </a:rPr>
              <a:t>Н</a:t>
            </a:r>
            <a:r>
              <a:rPr lang="uk-UA" dirty="0" smtClean="0">
                <a:solidFill>
                  <a:srgbClr val="00B0F0"/>
                </a:solidFill>
              </a:rPr>
              <a:t>едоліки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8356" y="2492896"/>
            <a:ext cx="8640960" cy="3888432"/>
          </a:xfrm>
        </p:spPr>
        <p:txBody>
          <a:bodyPr>
            <a:noAutofit/>
          </a:bodyPr>
          <a:lstStyle/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844824"/>
            <a:ext cx="8363272" cy="475252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Код </a:t>
            </a:r>
            <a:r>
              <a:rPr lang="uk-UA" sz="1800" dirty="0" err="1" smtClean="0"/>
              <a:t>бутлоадера</a:t>
            </a:r>
            <a:r>
              <a:rPr lang="uk-UA" sz="1800" dirty="0" smtClean="0"/>
              <a:t> і бібліотек </a:t>
            </a:r>
            <a:r>
              <a:rPr lang="en-US" sz="1800" dirty="0" err="1" smtClean="0"/>
              <a:t>Arduino</a:t>
            </a:r>
            <a:r>
              <a:rPr lang="uk-UA" sz="1800" dirty="0" smtClean="0"/>
              <a:t> займає багато пам'яті, а програма для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uk-UA" sz="1800" dirty="0" smtClean="0"/>
              <a:t>виконується повільніше ніж звичайна програма для </a:t>
            </a:r>
            <a:r>
              <a:rPr lang="uk-UA" sz="1800" dirty="0" err="1" smtClean="0"/>
              <a:t>мікроконтролеру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ru-RU" sz="1800" dirty="0" smtClean="0"/>
              <a:t>В </a:t>
            </a:r>
            <a:r>
              <a:rPr lang="ru-RU" sz="1800" dirty="0" err="1" smtClean="0"/>
              <a:t>бібліотеках</a:t>
            </a:r>
            <a:r>
              <a:rPr lang="ru-RU" sz="1800" dirty="0" smtClean="0"/>
              <a:t> для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ru-RU" sz="1800" dirty="0" err="1" smtClean="0"/>
              <a:t>багато</a:t>
            </a:r>
            <a:r>
              <a:rPr lang="ru-RU" sz="1800" dirty="0" smtClean="0"/>
              <a:t> не </a:t>
            </a:r>
            <a:r>
              <a:rPr lang="ru-RU" sz="1800" dirty="0" err="1" smtClean="0"/>
              <a:t>досить</a:t>
            </a:r>
            <a:r>
              <a:rPr lang="ru-RU" sz="1800" dirty="0" smtClean="0"/>
              <a:t> як</a:t>
            </a:r>
            <a:r>
              <a:rPr lang="uk-UA" sz="1800" dirty="0" smtClean="0"/>
              <a:t>і</a:t>
            </a:r>
            <a:r>
              <a:rPr lang="ru-RU" sz="1800" dirty="0" err="1" smtClean="0"/>
              <a:t>сного</a:t>
            </a:r>
            <a:r>
              <a:rPr lang="ru-RU" sz="1800" dirty="0" smtClean="0"/>
              <a:t> коду</a:t>
            </a:r>
            <a:r>
              <a:rPr lang="en-US" sz="1800" dirty="0"/>
              <a:t>;</a:t>
            </a: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uk-UA" sz="1800" dirty="0" smtClean="0"/>
              <a:t>Абстрагування від фізичної частини ускладнює перехід до справжньої, дорослої електроніки. Для багатьох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ru-RU" sz="1800" dirty="0" smtClean="0"/>
              <a:t>так </a:t>
            </a:r>
            <a:r>
              <a:rPr lang="uk-UA" sz="1800" dirty="0" smtClean="0"/>
              <a:t>і </a:t>
            </a:r>
            <a:r>
              <a:rPr lang="ru-RU" sz="1800" dirty="0" err="1" smtClean="0"/>
              <a:t>залишається</a:t>
            </a:r>
            <a:r>
              <a:rPr lang="ru-RU" sz="1800" dirty="0" smtClean="0"/>
              <a:t> Карго культом </a:t>
            </a:r>
            <a:r>
              <a:rPr lang="uk-UA" sz="1800" dirty="0" smtClean="0"/>
              <a:t>і найпростіша проблема, не описана в </a:t>
            </a:r>
            <a:r>
              <a:rPr lang="uk-UA" sz="1800" dirty="0" err="1" smtClean="0"/>
              <a:t>докуменації</a:t>
            </a:r>
            <a:r>
              <a:rPr lang="uk-UA" sz="1800" dirty="0" smtClean="0"/>
              <a:t>, приводить до зупинки процесу розробки</a:t>
            </a:r>
            <a:r>
              <a:rPr lang="en-US" sz="1800" dirty="0" smtClean="0"/>
              <a:t>;</a:t>
            </a:r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5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41102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6800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Сфера застосування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8356" y="2492896"/>
            <a:ext cx="8640960" cy="3888432"/>
          </a:xfrm>
        </p:spPr>
        <p:txBody>
          <a:bodyPr>
            <a:noAutofit/>
          </a:bodyPr>
          <a:lstStyle/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844824"/>
            <a:ext cx="8363272" cy="475252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Навчання основам електроніки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uk-UA" sz="1800" dirty="0" smtClean="0"/>
              <a:t>Популяризація електроніки</a:t>
            </a:r>
            <a:r>
              <a:rPr lang="en-US" sz="1800" dirty="0" smtClean="0"/>
              <a:t>;</a:t>
            </a:r>
            <a:endParaRPr lang="uk-UA" sz="1800" dirty="0" smtClean="0"/>
          </a:p>
          <a:p>
            <a:pPr>
              <a:lnSpc>
                <a:spcPct val="150000"/>
              </a:lnSpc>
            </a:pPr>
            <a:r>
              <a:rPr lang="uk-UA" sz="1800" dirty="0" smtClean="0"/>
              <a:t>Швидке створення прототипів для перевірки ідей</a:t>
            </a:r>
            <a:r>
              <a:rPr lang="en-US" sz="1800" dirty="0" smtClean="0"/>
              <a:t>;</a:t>
            </a:r>
            <a:endParaRPr lang="ru-RU" sz="1800" dirty="0" smtClean="0"/>
          </a:p>
          <a:p>
            <a:pPr>
              <a:lnSpc>
                <a:spcPct val="150000"/>
              </a:lnSpc>
            </a:pPr>
            <a:r>
              <a:rPr lang="uk-UA" sz="1800" dirty="0"/>
              <a:t>Швидке створення </a:t>
            </a:r>
            <a:r>
              <a:rPr lang="ru-RU" sz="1800" dirty="0" err="1" smtClean="0"/>
              <a:t>прилад</a:t>
            </a:r>
            <a:r>
              <a:rPr lang="uk-UA" sz="1800" dirty="0" err="1" smtClean="0"/>
              <a:t>ів</a:t>
            </a:r>
            <a:r>
              <a:rPr lang="uk-UA" sz="1800" dirty="0" smtClean="0"/>
              <a:t>  для домашньої автоматизації.</a:t>
            </a: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5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51872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6800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Різновиди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844824"/>
            <a:ext cx="8363272" cy="475252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C</a:t>
            </a:r>
            <a:r>
              <a:rPr lang="uk-UA" sz="1800" dirty="0" err="1" smtClean="0"/>
              <a:t>татт</a:t>
            </a:r>
            <a:r>
              <a:rPr lang="uk-UA" sz="1800" dirty="0" err="1"/>
              <a:t>і</a:t>
            </a:r>
            <a:r>
              <a:rPr lang="uk-UA" sz="1800" dirty="0" smtClean="0"/>
              <a:t> по різновидам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: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robocraft.ru/blog/arduino/1035.html</a:t>
            </a: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>
                <a:hlinkClick r:id="rId3"/>
              </a:rPr>
              <a:t>http://ardushop.ru/kak-vibrat-arduino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5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90746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6800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Різновиди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r>
              <a:rPr lang="en-US" dirty="0" smtClean="0">
                <a:solidFill>
                  <a:srgbClr val="00B0F0"/>
                </a:solidFill>
              </a:rPr>
              <a:t> (AVR)</a:t>
            </a:r>
            <a:endParaRPr lang="uk-UA" dirty="0">
              <a:solidFill>
                <a:srgbClr val="00B0F0"/>
              </a:solidFill>
            </a:endParaRPr>
          </a:p>
        </p:txBody>
      </p:sp>
      <p:pic>
        <p:nvPicPr>
          <p:cNvPr id="5122" name="Picture 2" descr="http://robocraft.ru/files/arduino/boards/extreme-leonard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8269345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02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6800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Різновиди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(AVR)</a:t>
            </a:r>
            <a:endParaRPr lang="uk-UA" dirty="0">
              <a:solidFill>
                <a:srgbClr val="00B0F0"/>
              </a:solidFill>
            </a:endParaRPr>
          </a:p>
        </p:txBody>
      </p:sp>
      <p:pic>
        <p:nvPicPr>
          <p:cNvPr id="6150" name="Picture 6" descr="https://www.arduino.cc/en/uploads/Main/ArduinoUno_r2_front45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1844824"/>
            <a:ext cx="6172113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42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6800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Різновиди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(AVR)</a:t>
            </a:r>
            <a:endParaRPr lang="uk-UA" dirty="0">
              <a:solidFill>
                <a:srgbClr val="00B0F0"/>
              </a:solidFill>
            </a:endParaRPr>
          </a:p>
        </p:txBody>
      </p:sp>
      <p:pic>
        <p:nvPicPr>
          <p:cNvPr id="6148" name="Picture 4" descr="http://www.4tronix.co.uk/arduino/pictures/Leonardo_Fro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72816"/>
            <a:ext cx="633670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97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6800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Різновиди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(AVR)</a:t>
            </a:r>
            <a:endParaRPr lang="uk-UA" dirty="0">
              <a:solidFill>
                <a:srgbClr val="00B0F0"/>
              </a:solidFill>
            </a:endParaRPr>
          </a:p>
        </p:txBody>
      </p:sp>
      <p:pic>
        <p:nvPicPr>
          <p:cNvPr id="8196" name="Picture 4" descr="https://www.arduino.cc/en/uploads/Main/ArduinoMeg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14558"/>
            <a:ext cx="7616229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94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562000"/>
            <a:ext cx="8229600" cy="1066800"/>
          </a:xfrm>
        </p:spPr>
        <p:txBody>
          <a:bodyPr/>
          <a:lstStyle/>
          <a:p>
            <a:r>
              <a:rPr lang="uk-UA" dirty="0">
                <a:solidFill>
                  <a:srgbClr val="00B0F0"/>
                </a:solidFill>
              </a:rPr>
              <a:t>План</a:t>
            </a:r>
            <a:r>
              <a:rPr lang="en-US" dirty="0">
                <a:solidFill>
                  <a:srgbClr val="00B0F0"/>
                </a:solidFill>
              </a:rPr>
              <a:t>. </a:t>
            </a:r>
            <a:r>
              <a:rPr lang="ru-RU" dirty="0" err="1">
                <a:solidFill>
                  <a:srgbClr val="00B0F0"/>
                </a:solidFill>
              </a:rPr>
              <a:t>Частина</a:t>
            </a:r>
            <a:r>
              <a:rPr lang="ru-RU" dirty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2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28192"/>
            <a:ext cx="8363272" cy="47811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uk-UA" sz="1800" dirty="0" smtClean="0"/>
              <a:t>Керування </a:t>
            </a:r>
            <a:r>
              <a:rPr lang="uk-UA" sz="1800" dirty="0" err="1"/>
              <a:t>світлодіодом</a:t>
            </a:r>
            <a:r>
              <a:rPr lang="uk-UA" sz="1800" dirty="0"/>
              <a:t> за допомогою </a:t>
            </a:r>
            <a:r>
              <a:rPr lang="uk-UA" sz="1800" dirty="0" smtClean="0"/>
              <a:t>кнопки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uk-UA" sz="1800" dirty="0" smtClean="0"/>
              <a:t>Вимірювання </a:t>
            </a:r>
            <a:r>
              <a:rPr lang="uk-UA" sz="1800" dirty="0"/>
              <a:t>напруги на </a:t>
            </a:r>
            <a:r>
              <a:rPr lang="en-US" sz="1800" dirty="0" err="1"/>
              <a:t>Arduino</a:t>
            </a:r>
            <a:r>
              <a:rPr lang="en-US" sz="1800" dirty="0"/>
              <a:t> (</a:t>
            </a:r>
            <a:r>
              <a:rPr lang="uk-UA" sz="1800" dirty="0"/>
              <a:t>аналого-цифрове перетворення) </a:t>
            </a:r>
            <a:r>
              <a:rPr lang="en-US" sz="1800" dirty="0" smtClean="0"/>
              <a:t>;</a:t>
            </a:r>
            <a:endParaRPr lang="uk-UA" sz="1800" dirty="0"/>
          </a:p>
          <a:p>
            <a:pPr>
              <a:lnSpc>
                <a:spcPct val="150000"/>
              </a:lnSpc>
            </a:pPr>
            <a:r>
              <a:rPr lang="uk-UA" sz="1800" dirty="0" smtClean="0"/>
              <a:t>Керування </a:t>
            </a:r>
            <a:r>
              <a:rPr lang="uk-UA" sz="1800" dirty="0"/>
              <a:t>яскравістю світіння </a:t>
            </a:r>
            <a:r>
              <a:rPr lang="uk-UA" sz="1800" dirty="0" err="1" smtClean="0"/>
              <a:t>світлодіоду</a:t>
            </a:r>
            <a:r>
              <a:rPr lang="en-US" sz="1800" dirty="0" smtClean="0"/>
              <a:t>;</a:t>
            </a:r>
            <a:endParaRPr lang="uk-UA" sz="1800" dirty="0" smtClean="0"/>
          </a:p>
          <a:p>
            <a:pPr>
              <a:lnSpc>
                <a:spcPct val="150000"/>
              </a:lnSpc>
            </a:pPr>
            <a:r>
              <a:rPr lang="uk-UA" sz="1800" dirty="0" smtClean="0"/>
              <a:t>Передача </a:t>
            </a:r>
            <a:r>
              <a:rPr lang="uk-UA" sz="1800" dirty="0"/>
              <a:t>команд та даних на </a:t>
            </a:r>
            <a:r>
              <a:rPr lang="en-US" sz="1800" dirty="0" err="1"/>
              <a:t>Arduino</a:t>
            </a:r>
            <a:r>
              <a:rPr lang="en-US" sz="1800" dirty="0"/>
              <a:t> </a:t>
            </a:r>
            <a:r>
              <a:rPr lang="uk-UA" sz="1800" dirty="0"/>
              <a:t>з ПК через </a:t>
            </a:r>
            <a:r>
              <a:rPr lang="en-US" sz="1800" dirty="0"/>
              <a:t>COM </a:t>
            </a:r>
            <a:r>
              <a:rPr lang="uk-UA" sz="1800" dirty="0"/>
              <a:t>порт 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uk-UA" sz="1800" dirty="0" smtClean="0"/>
              <a:t>Робота </a:t>
            </a:r>
            <a:r>
              <a:rPr lang="uk-UA" sz="1800" dirty="0"/>
              <a:t>з датчиком температури </a:t>
            </a:r>
            <a:r>
              <a:rPr lang="en-US" sz="1800" dirty="0" smtClean="0"/>
              <a:t>DS18b20;                                  </a:t>
            </a:r>
            <a:endParaRPr lang="uk-UA" sz="1800" dirty="0"/>
          </a:p>
          <a:p>
            <a:pPr>
              <a:lnSpc>
                <a:spcPct val="150000"/>
              </a:lnSpc>
            </a:pPr>
            <a:r>
              <a:rPr lang="uk-UA" sz="1800" dirty="0" smtClean="0"/>
              <a:t>Робота </a:t>
            </a:r>
            <a:r>
              <a:rPr lang="uk-UA" sz="1800" dirty="0"/>
              <a:t>з </a:t>
            </a:r>
            <a:r>
              <a:rPr lang="uk-UA" sz="1800" dirty="0" err="1"/>
              <a:t>двохстрочним</a:t>
            </a:r>
            <a:r>
              <a:rPr lang="uk-UA" sz="1800" dirty="0"/>
              <a:t> </a:t>
            </a:r>
            <a:r>
              <a:rPr lang="en-US" sz="1800" dirty="0"/>
              <a:t>LCD </a:t>
            </a:r>
            <a:r>
              <a:rPr lang="uk-UA" sz="1800" dirty="0" smtClean="0"/>
              <a:t>дисплеєм </a:t>
            </a:r>
            <a:r>
              <a:rPr lang="uk-UA" sz="1800" dirty="0"/>
              <a:t>на </a:t>
            </a:r>
            <a:r>
              <a:rPr lang="uk-UA" sz="1800" dirty="0" smtClean="0"/>
              <a:t>контролері </a:t>
            </a:r>
            <a:r>
              <a:rPr lang="en-US" sz="1800" dirty="0" smtClean="0"/>
              <a:t>HD44780;</a:t>
            </a:r>
          </a:p>
          <a:p>
            <a:pPr>
              <a:lnSpc>
                <a:spcPct val="150000"/>
              </a:lnSpc>
            </a:pPr>
            <a:r>
              <a:rPr lang="uk-UA" sz="1800" dirty="0" smtClean="0"/>
              <a:t>Виведення </a:t>
            </a:r>
            <a:r>
              <a:rPr lang="uk-UA" sz="1800" dirty="0"/>
              <a:t>на </a:t>
            </a:r>
            <a:r>
              <a:rPr lang="en-US" sz="1800" dirty="0"/>
              <a:t>LCD </a:t>
            </a:r>
            <a:r>
              <a:rPr lang="uk-UA" sz="1800" dirty="0"/>
              <a:t>дисплей тексту прийнятого з ПК та значень </a:t>
            </a:r>
            <a:r>
              <a:rPr lang="uk-UA" sz="1800" dirty="0" smtClean="0"/>
              <a:t>температури</a:t>
            </a:r>
            <a:r>
              <a:rPr lang="en-US" sz="1800" dirty="0" smtClean="0"/>
              <a:t>;</a:t>
            </a: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93409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6800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Різновиди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(AVR)</a:t>
            </a:r>
            <a:endParaRPr lang="uk-UA" dirty="0">
              <a:solidFill>
                <a:srgbClr val="00B0F0"/>
              </a:solidFill>
            </a:endParaRPr>
          </a:p>
        </p:txBody>
      </p:sp>
      <p:pic>
        <p:nvPicPr>
          <p:cNvPr id="9218" name="Picture 2" descr="http://robocraft.ru/files/arduino/boards/ArduinoNa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4824"/>
            <a:ext cx="4841503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robocraft.ru/files/arduino/boards/ArduinoMini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293096"/>
            <a:ext cx="3240360" cy="207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20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6800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Різновиди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(AVR)</a:t>
            </a:r>
            <a:endParaRPr lang="uk-UA" dirty="0">
              <a:solidFill>
                <a:srgbClr val="00B0F0"/>
              </a:solidFill>
            </a:endParaRPr>
          </a:p>
        </p:txBody>
      </p:sp>
      <p:pic>
        <p:nvPicPr>
          <p:cNvPr id="27650" name="Picture 2" descr="http://arduino.ua/img/hardware/ArduinoEthernetFront45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1772816"/>
            <a:ext cx="6363243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42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6800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Різновиди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r>
              <a:rPr lang="en-US" dirty="0" smtClean="0">
                <a:solidFill>
                  <a:srgbClr val="00B0F0"/>
                </a:solidFill>
              </a:rPr>
              <a:t> (ARM)</a:t>
            </a:r>
            <a:endParaRPr lang="uk-UA" dirty="0">
              <a:solidFill>
                <a:srgbClr val="00B0F0"/>
              </a:solidFill>
            </a:endParaRPr>
          </a:p>
        </p:txBody>
      </p:sp>
      <p:pic>
        <p:nvPicPr>
          <p:cNvPr id="37890" name="Picture 2" descr="http://www.wired.com/wp-content/uploads/images_blogs/design/2012/10/8056907462_0f78f7ef36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56" y="1889449"/>
            <a:ext cx="7820535" cy="496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91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6800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Різновиди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r>
              <a:rPr lang="en-US" dirty="0" smtClean="0">
                <a:solidFill>
                  <a:srgbClr val="00B0F0"/>
                </a:solidFill>
              </a:rPr>
              <a:t> (Intel)</a:t>
            </a:r>
            <a:endParaRPr lang="uk-UA" dirty="0">
              <a:solidFill>
                <a:srgbClr val="00B0F0"/>
              </a:solidFill>
            </a:endParaRPr>
          </a:p>
        </p:txBody>
      </p:sp>
      <p:pic>
        <p:nvPicPr>
          <p:cNvPr id="10248" name="Picture 8" descr="http://scr3.golem.de/screenshots/1407/Intel-Galileo-Gen2/thumb620/GalileoGen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328" y="2780928"/>
            <a:ext cx="6562048" cy="388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67544" y="1628800"/>
            <a:ext cx="7686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http://habrahabr.ru/company/intel/blog/248279/</a:t>
            </a:r>
            <a:endParaRPr lang="uk-UA" dirty="0" smtClean="0"/>
          </a:p>
          <a:p>
            <a:r>
              <a:rPr lang="en-US" dirty="0" smtClean="0">
                <a:hlinkClick r:id="rId4"/>
              </a:rPr>
              <a:t>http://habrahabr.ru/company/intel/blog/248893/</a:t>
            </a:r>
            <a:endParaRPr lang="uk-UA" dirty="0" smtClean="0"/>
          </a:p>
          <a:p>
            <a:r>
              <a:rPr lang="en-US" dirty="0" smtClean="0">
                <a:hlinkClick r:id="rId5"/>
              </a:rPr>
              <a:t>http://habrahabr.ru/company/intel/blog/249127/</a:t>
            </a:r>
            <a:endParaRPr lang="uk-UA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0135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6800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Різновиди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r>
              <a:rPr lang="en-US" dirty="0" smtClean="0">
                <a:solidFill>
                  <a:srgbClr val="00B0F0"/>
                </a:solidFill>
              </a:rPr>
              <a:t> (Intel)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67544" y="1628800"/>
            <a:ext cx="7686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http://habrahabr.ru/company/intel/blog/249845/</a:t>
            </a:r>
            <a:endParaRPr lang="uk-UA" dirty="0" smtClean="0"/>
          </a:p>
          <a:p>
            <a:r>
              <a:rPr lang="en-US" dirty="0" smtClean="0">
                <a:hlinkClick r:id="rId3"/>
              </a:rPr>
              <a:t>http://habrahabr.ru/post/256089/</a:t>
            </a:r>
            <a:endParaRPr lang="uk-UA" dirty="0" smtClean="0"/>
          </a:p>
          <a:p>
            <a:endParaRPr lang="uk-UA" dirty="0"/>
          </a:p>
        </p:txBody>
      </p:sp>
      <p:pic>
        <p:nvPicPr>
          <p:cNvPr id="12294" name="Picture 6" descr="http://habrastorage.org/getpro/habr/post_images/cd0/064/767/cd00647671ee33f7777dfbf45951ede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20888"/>
            <a:ext cx="7416824" cy="419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89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6800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Порівняльна таблиця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8356" y="2492896"/>
            <a:ext cx="8640960" cy="3888432"/>
          </a:xfrm>
        </p:spPr>
        <p:txBody>
          <a:bodyPr>
            <a:noAutofit/>
          </a:bodyPr>
          <a:lstStyle/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28813"/>
            <a:ext cx="8606599" cy="4164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278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6800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Порівняльна таблиця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8356" y="2492896"/>
            <a:ext cx="8640960" cy="3888432"/>
          </a:xfrm>
        </p:spPr>
        <p:txBody>
          <a:bodyPr>
            <a:noAutofit/>
          </a:bodyPr>
          <a:lstStyle/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</p:txBody>
      </p:sp>
      <p:pic>
        <p:nvPicPr>
          <p:cNvPr id="3277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7785117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11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6800"/>
          </a:xfrm>
        </p:spPr>
        <p:txBody>
          <a:bodyPr>
            <a:normAutofit/>
          </a:bodyPr>
          <a:lstStyle/>
          <a:p>
            <a:r>
              <a:rPr lang="uk-UA" dirty="0" err="1" smtClean="0">
                <a:solidFill>
                  <a:srgbClr val="00B0F0"/>
                </a:solidFill>
              </a:rPr>
              <a:t>Шилди</a:t>
            </a:r>
            <a:r>
              <a:rPr lang="uk-UA" dirty="0" smtClean="0">
                <a:solidFill>
                  <a:srgbClr val="00B0F0"/>
                </a:solidFill>
              </a:rPr>
              <a:t> для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8356" y="2492896"/>
            <a:ext cx="8640960" cy="3888432"/>
          </a:xfrm>
        </p:spPr>
        <p:txBody>
          <a:bodyPr>
            <a:noAutofit/>
          </a:bodyPr>
          <a:lstStyle/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82521"/>
            <a:ext cx="7844562" cy="2746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00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6800"/>
          </a:xfrm>
        </p:spPr>
        <p:txBody>
          <a:bodyPr>
            <a:normAutofit/>
          </a:bodyPr>
          <a:lstStyle/>
          <a:p>
            <a:r>
              <a:rPr lang="uk-UA" dirty="0" err="1" smtClean="0">
                <a:solidFill>
                  <a:srgbClr val="00B0F0"/>
                </a:solidFill>
              </a:rPr>
              <a:t>Шилди</a:t>
            </a:r>
            <a:r>
              <a:rPr lang="uk-UA" dirty="0" smtClean="0">
                <a:solidFill>
                  <a:srgbClr val="00B0F0"/>
                </a:solidFill>
              </a:rPr>
              <a:t> для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8356" y="2492896"/>
            <a:ext cx="8640960" cy="3888432"/>
          </a:xfrm>
        </p:spPr>
        <p:txBody>
          <a:bodyPr>
            <a:noAutofit/>
          </a:bodyPr>
          <a:lstStyle/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72816"/>
            <a:ext cx="7096680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42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6800"/>
          </a:xfrm>
        </p:spPr>
        <p:txBody>
          <a:bodyPr>
            <a:normAutofit/>
          </a:bodyPr>
          <a:lstStyle/>
          <a:p>
            <a:r>
              <a:rPr lang="uk-UA" dirty="0" err="1" smtClean="0">
                <a:solidFill>
                  <a:srgbClr val="00B0F0"/>
                </a:solidFill>
              </a:rPr>
              <a:t>Шилди</a:t>
            </a:r>
            <a:r>
              <a:rPr lang="uk-UA" dirty="0" smtClean="0">
                <a:solidFill>
                  <a:srgbClr val="00B0F0"/>
                </a:solidFill>
              </a:rPr>
              <a:t> для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8356" y="2492896"/>
            <a:ext cx="8640960" cy="3888432"/>
          </a:xfrm>
        </p:spPr>
        <p:txBody>
          <a:bodyPr>
            <a:noAutofit/>
          </a:bodyPr>
          <a:lstStyle/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54853"/>
            <a:ext cx="7128792" cy="492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544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562000"/>
            <a:ext cx="8229600" cy="1066800"/>
          </a:xfrm>
        </p:spPr>
        <p:txBody>
          <a:bodyPr/>
          <a:lstStyle/>
          <a:p>
            <a:r>
              <a:rPr lang="uk-UA" dirty="0">
                <a:solidFill>
                  <a:srgbClr val="00B0F0"/>
                </a:solidFill>
              </a:rPr>
              <a:t>План</a:t>
            </a:r>
            <a:r>
              <a:rPr lang="en-US" dirty="0">
                <a:solidFill>
                  <a:srgbClr val="00B0F0"/>
                </a:solidFill>
              </a:rPr>
              <a:t>. </a:t>
            </a:r>
            <a:r>
              <a:rPr lang="ru-RU" dirty="0" err="1">
                <a:solidFill>
                  <a:srgbClr val="00B0F0"/>
                </a:solidFill>
              </a:rPr>
              <a:t>Частина</a:t>
            </a:r>
            <a:r>
              <a:rPr lang="ru-RU" dirty="0">
                <a:solidFill>
                  <a:srgbClr val="00B0F0"/>
                </a:solidFill>
              </a:rPr>
              <a:t> 3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28192"/>
            <a:ext cx="8363272" cy="47811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uk-UA" sz="1800" dirty="0"/>
              <a:t>Підключення до </a:t>
            </a:r>
            <a:r>
              <a:rPr lang="en-US" sz="1800" dirty="0" err="1"/>
              <a:t>Arduino</a:t>
            </a:r>
            <a:r>
              <a:rPr lang="en-US" sz="1800" dirty="0"/>
              <a:t> </a:t>
            </a:r>
            <a:r>
              <a:rPr lang="en-US" sz="1800" dirty="0" err="1"/>
              <a:t>WiFi</a:t>
            </a:r>
            <a:r>
              <a:rPr lang="en-US" sz="1800" dirty="0"/>
              <a:t> </a:t>
            </a:r>
            <a:r>
              <a:rPr lang="uk-UA" sz="1800" dirty="0"/>
              <a:t>модуля </a:t>
            </a:r>
            <a:r>
              <a:rPr lang="en-US" sz="1800" dirty="0" smtClean="0"/>
              <a:t>ESP8266;                              </a:t>
            </a:r>
            <a:endParaRPr lang="uk-UA" sz="1800" dirty="0"/>
          </a:p>
          <a:p>
            <a:pPr>
              <a:lnSpc>
                <a:spcPct val="150000"/>
              </a:lnSpc>
            </a:pPr>
            <a:r>
              <a:rPr lang="uk-UA" sz="1800" dirty="0"/>
              <a:t>Схема </a:t>
            </a:r>
            <a:r>
              <a:rPr lang="uk-UA" sz="1800" dirty="0" smtClean="0"/>
              <a:t>підключення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AT </a:t>
            </a:r>
            <a:r>
              <a:rPr lang="uk-UA" sz="1800" dirty="0" smtClean="0"/>
              <a:t>команди</a:t>
            </a:r>
            <a:r>
              <a:rPr lang="en-US" sz="1800" dirty="0" smtClean="0"/>
              <a:t>;</a:t>
            </a:r>
            <a:r>
              <a:rPr lang="uk-UA" sz="1800" dirty="0" smtClean="0"/>
              <a:t> </a:t>
            </a: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dirty="0"/>
              <a:t>C</a:t>
            </a:r>
            <a:r>
              <a:rPr lang="uk-UA" sz="1800" dirty="0" smtClean="0"/>
              <a:t>творення </a:t>
            </a:r>
            <a:r>
              <a:rPr lang="uk-UA" sz="1800" dirty="0"/>
              <a:t>точки </a:t>
            </a:r>
            <a:r>
              <a:rPr lang="uk-UA" sz="1800" dirty="0" smtClean="0"/>
              <a:t>доступу</a:t>
            </a:r>
            <a:r>
              <a:rPr lang="en-US" sz="1800" dirty="0" smtClean="0"/>
              <a:t>;</a:t>
            </a:r>
            <a:r>
              <a:rPr lang="uk-UA" sz="1800" dirty="0" smtClean="0"/>
              <a:t> </a:t>
            </a: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dirty="0"/>
              <a:t>C</a:t>
            </a:r>
            <a:r>
              <a:rPr lang="uk-UA" sz="1800" dirty="0" smtClean="0"/>
              <a:t>творення </a:t>
            </a:r>
            <a:r>
              <a:rPr lang="uk-UA" sz="1800" dirty="0" err="1" smtClean="0"/>
              <a:t>вебсервера</a:t>
            </a:r>
            <a:r>
              <a:rPr lang="en-US" sz="1800" dirty="0" smtClean="0"/>
              <a:t>;</a:t>
            </a:r>
            <a:r>
              <a:rPr lang="uk-UA" sz="1800" dirty="0" smtClean="0"/>
              <a:t> </a:t>
            </a: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ru-RU" sz="1800" dirty="0"/>
              <a:t>В</a:t>
            </a:r>
            <a:r>
              <a:rPr lang="uk-UA" sz="1800" dirty="0" err="1" smtClean="0"/>
              <a:t>иведення</a:t>
            </a:r>
            <a:r>
              <a:rPr lang="uk-UA" sz="1800" dirty="0" smtClean="0"/>
              <a:t> </a:t>
            </a:r>
            <a:r>
              <a:rPr lang="uk-UA" sz="1800" dirty="0"/>
              <a:t>на </a:t>
            </a:r>
            <a:r>
              <a:rPr lang="uk-UA" sz="1800" dirty="0" err="1"/>
              <a:t>вебсервер</a:t>
            </a:r>
            <a:r>
              <a:rPr lang="uk-UA" sz="1800" dirty="0"/>
              <a:t> інформації про виміряну </a:t>
            </a:r>
            <a:r>
              <a:rPr lang="uk-UA" sz="1800" dirty="0" smtClean="0"/>
              <a:t>температуру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ru-RU" sz="1800" dirty="0" smtClean="0"/>
              <a:t>П</a:t>
            </a:r>
            <a:r>
              <a:rPr lang="uk-UA" sz="1800" dirty="0" err="1" smtClean="0"/>
              <a:t>ередача</a:t>
            </a:r>
            <a:r>
              <a:rPr lang="uk-UA" sz="1800" dirty="0" smtClean="0"/>
              <a:t> </a:t>
            </a:r>
            <a:r>
              <a:rPr lang="uk-UA" sz="1800" dirty="0"/>
              <a:t>з </a:t>
            </a:r>
            <a:r>
              <a:rPr lang="uk-UA" sz="1800" dirty="0" err="1" smtClean="0"/>
              <a:t>вебсерверу</a:t>
            </a:r>
            <a:r>
              <a:rPr lang="uk-UA" sz="1800" dirty="0" smtClean="0"/>
              <a:t> команд </a:t>
            </a:r>
            <a:r>
              <a:rPr lang="uk-UA" sz="1800" dirty="0"/>
              <a:t>на </a:t>
            </a:r>
            <a:r>
              <a:rPr lang="en-US" sz="1800" dirty="0" err="1"/>
              <a:t>Arduino</a:t>
            </a:r>
            <a:r>
              <a:rPr lang="en-US" sz="1800" dirty="0"/>
              <a:t>.</a:t>
            </a:r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44318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r>
              <a:rPr lang="ru-RU" dirty="0" smtClean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IDE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844824"/>
            <a:ext cx="8363272" cy="475252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800" dirty="0" err="1" smtClean="0"/>
              <a:t>Посилання</a:t>
            </a:r>
            <a:r>
              <a:rPr lang="ru-RU" sz="1800" dirty="0" smtClean="0"/>
              <a:t> для </a:t>
            </a:r>
            <a:r>
              <a:rPr lang="ru-RU" sz="1800" dirty="0" err="1" smtClean="0"/>
              <a:t>завантаження</a:t>
            </a:r>
            <a:r>
              <a:rPr lang="en-US" sz="1800" dirty="0" smtClean="0"/>
              <a:t>: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www.arduino.cc/en/Main/Software</a:t>
            </a:r>
            <a:endParaRPr lang="ru-RU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 marL="109728" indent="0">
              <a:lnSpc>
                <a:spcPct val="150000"/>
              </a:lnSpc>
              <a:buNone/>
            </a:pPr>
            <a:r>
              <a:rPr lang="uk-UA" sz="1800" dirty="0" smtClean="0"/>
              <a:t>Існують стабільно працюючі версії під </a:t>
            </a:r>
            <a:r>
              <a:rPr lang="en-US" sz="1800" dirty="0" smtClean="0"/>
              <a:t>Windows, MAC </a:t>
            </a:r>
            <a:r>
              <a:rPr lang="ru-RU" sz="1800" dirty="0" smtClean="0"/>
              <a:t>та </a:t>
            </a:r>
            <a:r>
              <a:rPr lang="en-US" sz="1800" dirty="0" smtClean="0"/>
              <a:t>Linux</a:t>
            </a: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r>
              <a:rPr lang="uk-UA" sz="1800" dirty="0" smtClean="0"/>
              <a:t>Всі необхідна драйвера встановлюються автоматично</a:t>
            </a:r>
            <a:r>
              <a:rPr lang="en-US" sz="1800" dirty="0" smtClean="0"/>
              <a:t>;</a:t>
            </a:r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5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3016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r>
              <a:rPr lang="ru-RU" dirty="0" smtClean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IDE</a:t>
            </a:r>
            <a:r>
              <a:rPr lang="ru-RU" dirty="0" smtClean="0">
                <a:solidFill>
                  <a:srgbClr val="00B0F0"/>
                </a:solidFill>
              </a:rPr>
              <a:t>. </a:t>
            </a:r>
            <a:r>
              <a:rPr lang="ru-RU" dirty="0" err="1" smtClean="0">
                <a:solidFill>
                  <a:srgbClr val="00B0F0"/>
                </a:solidFill>
              </a:rPr>
              <a:t>Зовнішн</a:t>
            </a:r>
            <a:r>
              <a:rPr lang="uk-UA" dirty="0" err="1" smtClean="0">
                <a:solidFill>
                  <a:srgbClr val="00B0F0"/>
                </a:solidFill>
              </a:rPr>
              <a:t>ій</a:t>
            </a:r>
            <a:r>
              <a:rPr lang="uk-UA" dirty="0" smtClean="0">
                <a:solidFill>
                  <a:srgbClr val="00B0F0"/>
                </a:solidFill>
              </a:rPr>
              <a:t> вигляд</a:t>
            </a:r>
            <a:endParaRPr lang="uk-UA" dirty="0">
              <a:solidFill>
                <a:srgbClr val="00B0F0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556792"/>
            <a:ext cx="4251183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24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20688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r>
              <a:rPr lang="ru-RU" dirty="0" smtClean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IDE</a:t>
            </a:r>
            <a:r>
              <a:rPr lang="ru-RU" dirty="0" smtClean="0">
                <a:solidFill>
                  <a:srgbClr val="00B0F0"/>
                </a:solidFill>
              </a:rPr>
              <a:t>. </a:t>
            </a:r>
            <a:r>
              <a:rPr lang="ru-RU" dirty="0" err="1" smtClean="0">
                <a:solidFill>
                  <a:srgbClr val="00B0F0"/>
                </a:solidFill>
              </a:rPr>
              <a:t>Вибір</a:t>
            </a:r>
            <a:r>
              <a:rPr lang="ru-RU" dirty="0" smtClean="0">
                <a:solidFill>
                  <a:srgbClr val="00B0F0"/>
                </a:solidFill>
              </a:rPr>
              <a:t> плати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57200" y="1844824"/>
            <a:ext cx="8363272" cy="475252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Перед роботою в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IDE </a:t>
            </a:r>
            <a:r>
              <a:rPr lang="uk-UA" sz="1800" dirty="0" err="1" smtClean="0"/>
              <a:t>обвязково</a:t>
            </a:r>
            <a:r>
              <a:rPr lang="uk-UA" sz="1800" dirty="0" smtClean="0"/>
              <a:t> вкажіть в налаштуваннях плату з якою ви будете працювати (у нас це буде </a:t>
            </a:r>
            <a:r>
              <a:rPr lang="en-US" sz="1800" dirty="0" smtClean="0"/>
              <a:t>Leonardo</a:t>
            </a:r>
            <a:r>
              <a:rPr lang="uk-UA" sz="1800" dirty="0" smtClean="0"/>
              <a:t>)</a:t>
            </a:r>
            <a:r>
              <a:rPr lang="en-US" sz="1800" dirty="0" smtClean="0"/>
              <a:t>;</a:t>
            </a: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ru-RU" sz="1800" dirty="0" err="1" smtClean="0"/>
              <a:t>Спроба</a:t>
            </a:r>
            <a:r>
              <a:rPr lang="ru-RU" sz="1800" dirty="0" smtClean="0"/>
              <a:t> </a:t>
            </a:r>
            <a:r>
              <a:rPr lang="ru-RU" sz="1800" dirty="0" err="1" smtClean="0"/>
              <a:t>записати</a:t>
            </a:r>
            <a:r>
              <a:rPr lang="ru-RU" sz="1800" dirty="0" smtClean="0"/>
              <a:t> </a:t>
            </a:r>
            <a:r>
              <a:rPr lang="ru-RU" sz="1800" dirty="0" err="1" smtClean="0"/>
              <a:t>програму</a:t>
            </a:r>
            <a:r>
              <a:rPr lang="ru-RU" sz="1800" dirty="0" smtClean="0"/>
              <a:t> </a:t>
            </a:r>
            <a:r>
              <a:rPr lang="uk-UA" sz="1800" dirty="0" smtClean="0"/>
              <a:t>не в ту плату, яка обрана в налаштуваннях, може призвести до необхідності перепрограмування </a:t>
            </a:r>
            <a:r>
              <a:rPr lang="uk-UA" sz="1800" dirty="0" err="1" smtClean="0"/>
              <a:t>бутлоадера</a:t>
            </a:r>
            <a:r>
              <a:rPr lang="uk-UA" sz="1800" dirty="0" smtClean="0"/>
              <a:t>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uk-UA" sz="1800" dirty="0" smtClean="0"/>
              <a:t>за допомогою зовнішнього </a:t>
            </a:r>
            <a:r>
              <a:rPr lang="uk-UA" sz="1800" dirty="0" err="1" smtClean="0"/>
              <a:t>програматора</a:t>
            </a:r>
            <a:r>
              <a:rPr lang="uk-UA" sz="1800" dirty="0" smtClean="0"/>
              <a:t>.</a:t>
            </a: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5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95930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r>
              <a:rPr lang="ru-RU" dirty="0" smtClean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IDE</a:t>
            </a:r>
            <a:r>
              <a:rPr lang="ru-RU" dirty="0" smtClean="0">
                <a:solidFill>
                  <a:srgbClr val="00B0F0"/>
                </a:solidFill>
              </a:rPr>
              <a:t>. </a:t>
            </a:r>
            <a:r>
              <a:rPr lang="ru-RU" dirty="0" err="1" smtClean="0">
                <a:solidFill>
                  <a:srgbClr val="00B0F0"/>
                </a:solidFill>
              </a:rPr>
              <a:t>Вибір</a:t>
            </a:r>
            <a:r>
              <a:rPr lang="ru-RU" dirty="0" smtClean="0">
                <a:solidFill>
                  <a:srgbClr val="00B0F0"/>
                </a:solidFill>
              </a:rPr>
              <a:t> плати</a:t>
            </a:r>
            <a:endParaRPr lang="uk-UA" dirty="0">
              <a:solidFill>
                <a:srgbClr val="00B0F0"/>
              </a:solidFill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0808"/>
            <a:ext cx="5550303" cy="506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549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r>
              <a:rPr lang="ru-RU" dirty="0" smtClean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IDE</a:t>
            </a:r>
            <a:r>
              <a:rPr lang="ru-RU" dirty="0" smtClean="0">
                <a:solidFill>
                  <a:srgbClr val="00B0F0"/>
                </a:solidFill>
              </a:rPr>
              <a:t>. </a:t>
            </a:r>
            <a:r>
              <a:rPr lang="ru-RU" dirty="0" err="1" smtClean="0">
                <a:solidFill>
                  <a:srgbClr val="00B0F0"/>
                </a:solidFill>
              </a:rPr>
              <a:t>Вибір</a:t>
            </a:r>
            <a:r>
              <a:rPr lang="ru-RU" dirty="0" smtClean="0">
                <a:solidFill>
                  <a:srgbClr val="00B0F0"/>
                </a:solidFill>
              </a:rPr>
              <a:t> порта </a:t>
            </a:r>
            <a:r>
              <a:rPr lang="ru-RU" dirty="0" err="1" smtClean="0">
                <a:solidFill>
                  <a:srgbClr val="00B0F0"/>
                </a:solidFill>
              </a:rPr>
              <a:t>підключення</a:t>
            </a:r>
            <a:endParaRPr lang="uk-UA" dirty="0">
              <a:solidFill>
                <a:srgbClr val="00B0F0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633767"/>
            <a:ext cx="5645774" cy="5179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23528" y="2132856"/>
            <a:ext cx="26642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Зазвичай порт підключення визначається автоматично при з'єднанні плати з комп'ютером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1807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96944" cy="1066800"/>
          </a:xfrm>
        </p:spPr>
        <p:txBody>
          <a:bodyPr>
            <a:normAutofit fontScale="90000"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В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r>
              <a:rPr lang="ru-RU" dirty="0" smtClean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IDE</a:t>
            </a:r>
            <a:r>
              <a:rPr lang="ru-RU" dirty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є </a:t>
            </a:r>
            <a:r>
              <a:rPr lang="ru-RU" dirty="0" err="1" smtClean="0">
                <a:solidFill>
                  <a:srgbClr val="00B0F0"/>
                </a:solidFill>
              </a:rPr>
              <a:t>дуже</a:t>
            </a:r>
            <a:r>
              <a:rPr lang="ru-RU" dirty="0" smtClean="0">
                <a:solidFill>
                  <a:srgbClr val="00B0F0"/>
                </a:solidFill>
              </a:rPr>
              <a:t> </a:t>
            </a:r>
            <a:r>
              <a:rPr lang="ru-RU" dirty="0" err="1" smtClean="0">
                <a:solidFill>
                  <a:srgbClr val="00B0F0"/>
                </a:solidFill>
              </a:rPr>
              <a:t>багато</a:t>
            </a:r>
            <a:r>
              <a:rPr lang="ru-RU" dirty="0" smtClean="0">
                <a:solidFill>
                  <a:srgbClr val="00B0F0"/>
                </a:solidFill>
              </a:rPr>
              <a:t> </a:t>
            </a:r>
            <a:r>
              <a:rPr lang="ru-RU" dirty="0" err="1" smtClean="0">
                <a:solidFill>
                  <a:srgbClr val="00B0F0"/>
                </a:solidFill>
              </a:rPr>
              <a:t>прикладів</a:t>
            </a:r>
            <a:endParaRPr lang="uk-UA" dirty="0">
              <a:solidFill>
                <a:srgbClr val="00B0F0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484784"/>
            <a:ext cx="3816424" cy="528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78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778024"/>
            <a:ext cx="8496944" cy="1066800"/>
          </a:xfrm>
        </p:spPr>
        <p:txBody>
          <a:bodyPr>
            <a:normAutofit fontScale="90000"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Компіляція програми в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r>
              <a:rPr lang="ru-RU" dirty="0" smtClean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IDE</a:t>
            </a:r>
            <a:r>
              <a:rPr lang="uk-UA" dirty="0" smtClean="0">
                <a:solidFill>
                  <a:srgbClr val="00B0F0"/>
                </a:solidFill>
              </a:rPr>
              <a:t> та її завантаження в плату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2132856"/>
            <a:ext cx="8363272" cy="4536504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Для компіляції необхідно натиснути </a:t>
            </a:r>
            <a:r>
              <a:rPr lang="en-US" sz="1800" dirty="0" smtClean="0"/>
              <a:t>Ctrl + R, </a:t>
            </a:r>
            <a:r>
              <a:rPr lang="ru-RU" sz="1800" dirty="0" err="1" smtClean="0"/>
              <a:t>або</a:t>
            </a:r>
            <a:r>
              <a:rPr lang="ru-RU" sz="1800" dirty="0" smtClean="0"/>
              <a:t> кнопку</a:t>
            </a:r>
          </a:p>
          <a:p>
            <a:pPr>
              <a:lnSpc>
                <a:spcPct val="150000"/>
              </a:lnSpc>
            </a:pPr>
            <a:endParaRPr lang="ru-RU" sz="1800" dirty="0"/>
          </a:p>
          <a:p>
            <a:pPr>
              <a:lnSpc>
                <a:spcPct val="150000"/>
              </a:lnSpc>
            </a:pPr>
            <a:r>
              <a:rPr lang="ru-RU" sz="1800" dirty="0" smtClean="0"/>
              <a:t>Для </a:t>
            </a:r>
            <a:r>
              <a:rPr lang="ru-RU" sz="1800" dirty="0" err="1" smtClean="0"/>
              <a:t>завантаження</a:t>
            </a:r>
            <a:r>
              <a:rPr lang="ru-RU" sz="1800" dirty="0" smtClean="0"/>
              <a:t>  </a:t>
            </a:r>
            <a:r>
              <a:rPr lang="ru-RU" sz="1800" dirty="0" err="1" smtClean="0"/>
              <a:t>скомп</a:t>
            </a:r>
            <a:r>
              <a:rPr lang="uk-UA" sz="1800" dirty="0"/>
              <a:t>і</a:t>
            </a:r>
            <a:r>
              <a:rPr lang="ru-RU" sz="1800" dirty="0" err="1" smtClean="0"/>
              <a:t>леної</a:t>
            </a:r>
            <a:r>
              <a:rPr lang="ru-RU" sz="1800" dirty="0" smtClean="0"/>
              <a:t> </a:t>
            </a:r>
            <a:r>
              <a:rPr lang="ru-RU" sz="1800" dirty="0" err="1" smtClean="0"/>
              <a:t>програми</a:t>
            </a:r>
            <a:r>
              <a:rPr lang="ru-RU" sz="1800" dirty="0" smtClean="0"/>
              <a:t> в плату не</a:t>
            </a:r>
            <a:r>
              <a:rPr lang="uk-UA" sz="1800" dirty="0" smtClean="0"/>
              <a:t>обхідно натиснути </a:t>
            </a:r>
            <a:r>
              <a:rPr lang="en-US" sz="1800" dirty="0" smtClean="0"/>
              <a:t>Ctrl + U, </a:t>
            </a:r>
            <a:r>
              <a:rPr lang="ru-RU" sz="1800" dirty="0" err="1" smtClean="0"/>
              <a:t>або</a:t>
            </a:r>
            <a:r>
              <a:rPr lang="ru-RU" sz="1800" dirty="0" smtClean="0"/>
              <a:t> кнопку</a:t>
            </a: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5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uk-UA" sz="1800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132856"/>
            <a:ext cx="560635" cy="622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595825"/>
            <a:ext cx="632643" cy="679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11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96944" cy="1066800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Монітор послідовного порту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323528" y="1484784"/>
            <a:ext cx="8363272" cy="4536504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Щоб відкрити монітор послідовного порту необхідно натиснути </a:t>
            </a:r>
            <a:r>
              <a:rPr lang="en-US" sz="1800" dirty="0" smtClean="0"/>
              <a:t>Ctrl + Shift + M, </a:t>
            </a:r>
            <a:r>
              <a:rPr lang="ru-RU" sz="1800" dirty="0" err="1" smtClean="0"/>
              <a:t>або</a:t>
            </a:r>
            <a:r>
              <a:rPr lang="ru-RU" sz="1800" dirty="0" smtClean="0"/>
              <a:t> кнопку</a:t>
            </a:r>
            <a:endParaRPr lang="ru-RU" sz="1800" dirty="0"/>
          </a:p>
          <a:p>
            <a:pPr>
              <a:lnSpc>
                <a:spcPct val="150000"/>
              </a:lnSpc>
            </a:pPr>
            <a:r>
              <a:rPr lang="uk-UA" sz="1800" dirty="0" smtClean="0"/>
              <a:t>Відкриється вікно</a:t>
            </a:r>
            <a:r>
              <a:rPr lang="ru-RU" sz="1800" dirty="0" smtClean="0"/>
              <a:t> , яке нам </a:t>
            </a:r>
            <a:r>
              <a:rPr lang="ru-RU" sz="1800" dirty="0" err="1" smtClean="0"/>
              <a:t>знадобиться</a:t>
            </a:r>
            <a:r>
              <a:rPr lang="ru-RU" sz="1800" dirty="0" smtClean="0"/>
              <a:t> </a:t>
            </a:r>
            <a:r>
              <a:rPr lang="ru-RU" sz="1800" dirty="0" err="1" smtClean="0"/>
              <a:t>пізніше</a:t>
            </a: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uk-UA" sz="18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988840"/>
            <a:ext cx="539696" cy="483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121" y="3071083"/>
            <a:ext cx="6680086" cy="367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341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96944" cy="10668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B0F0"/>
                </a:solidFill>
              </a:rPr>
              <a:t>скетч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323528" y="1484784"/>
            <a:ext cx="8363272" cy="4536504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Основний файл програми для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uk-UA" sz="1800" dirty="0" smtClean="0"/>
              <a:t>називається </a:t>
            </a:r>
            <a:r>
              <a:rPr lang="en-US" sz="1800" dirty="0" smtClean="0"/>
              <a:t>“</a:t>
            </a:r>
            <a:r>
              <a:rPr lang="uk-UA" sz="1800" dirty="0" smtClean="0"/>
              <a:t>скетч</a:t>
            </a:r>
            <a:r>
              <a:rPr lang="en-US" sz="1800" dirty="0" smtClean="0"/>
              <a:t>”</a:t>
            </a:r>
            <a:r>
              <a:rPr lang="uk-UA" sz="1800" dirty="0" smtClean="0"/>
              <a:t> </a:t>
            </a:r>
            <a:r>
              <a:rPr lang="en-US" sz="1800" dirty="0" smtClean="0"/>
              <a:t> </a:t>
            </a:r>
            <a:r>
              <a:rPr lang="ru-RU" sz="1800" dirty="0" smtClean="0"/>
              <a:t>та </a:t>
            </a:r>
            <a:r>
              <a:rPr lang="ru-RU" sz="1800" dirty="0" err="1" smtClean="0"/>
              <a:t>ма</a:t>
            </a:r>
            <a:r>
              <a:rPr lang="uk-UA" sz="1800" dirty="0" smtClean="0"/>
              <a:t>є розширення </a:t>
            </a:r>
            <a:r>
              <a:rPr lang="en-US" sz="1800" dirty="0" smtClean="0"/>
              <a:t>*.</a:t>
            </a:r>
            <a:r>
              <a:rPr lang="en-US" sz="1800" dirty="0" err="1" smtClean="0"/>
              <a:t>ino</a:t>
            </a: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uk-UA" sz="1800" dirty="0" smtClean="0"/>
              <a:t>Інші файли проекту мають розширення </a:t>
            </a:r>
            <a:r>
              <a:rPr lang="ru-RU" sz="1800" dirty="0" smtClean="0"/>
              <a:t>*</a:t>
            </a:r>
            <a:r>
              <a:rPr lang="en-US" sz="1800" dirty="0" smtClean="0"/>
              <a:t>.</a:t>
            </a:r>
            <a:r>
              <a:rPr lang="ru-RU" sz="1800" dirty="0" smtClean="0"/>
              <a:t>с</a:t>
            </a:r>
            <a:r>
              <a:rPr lang="en-US" sz="1800" dirty="0" smtClean="0"/>
              <a:t>,</a:t>
            </a:r>
            <a:r>
              <a:rPr lang="ru-RU" sz="1800" dirty="0" smtClean="0"/>
              <a:t> *</a:t>
            </a:r>
            <a:r>
              <a:rPr lang="en-US" sz="1800" dirty="0" smtClean="0"/>
              <a:t>.</a:t>
            </a:r>
            <a:r>
              <a:rPr lang="en-US" sz="1800" dirty="0" err="1" smtClean="0"/>
              <a:t>cpp</a:t>
            </a:r>
            <a:r>
              <a:rPr lang="ru-RU" sz="1800" dirty="0"/>
              <a:t>,</a:t>
            </a:r>
            <a:r>
              <a:rPr lang="ru-RU" sz="1800" dirty="0" smtClean="0"/>
              <a:t> </a:t>
            </a:r>
            <a:r>
              <a:rPr lang="en-US" sz="1800" dirty="0" smtClean="0"/>
              <a:t>*.h</a:t>
            </a:r>
            <a:endParaRPr lang="ru-RU" sz="1800" dirty="0" smtClean="0"/>
          </a:p>
          <a:p>
            <a:pPr>
              <a:lnSpc>
                <a:spcPct val="150000"/>
              </a:lnSpc>
            </a:pPr>
            <a:endParaRPr lang="ru-RU" sz="1800" dirty="0"/>
          </a:p>
          <a:p>
            <a:pPr>
              <a:lnSpc>
                <a:spcPct val="150000"/>
              </a:lnSpc>
            </a:pPr>
            <a:r>
              <a:rPr lang="ru-RU" sz="1800" dirty="0" err="1" smtClean="0"/>
              <a:t>Створити</a:t>
            </a:r>
            <a:r>
              <a:rPr lang="ru-RU" sz="1800" dirty="0" smtClean="0"/>
              <a:t> </a:t>
            </a:r>
            <a:r>
              <a:rPr lang="ru-RU" sz="1800" dirty="0" err="1" smtClean="0"/>
              <a:t>новий</a:t>
            </a:r>
            <a:r>
              <a:rPr lang="ru-RU" sz="1800" dirty="0" smtClean="0"/>
              <a:t> проект (скетч)</a:t>
            </a:r>
            <a:r>
              <a:rPr lang="uk-UA" sz="1800" dirty="0" smtClean="0"/>
              <a:t> можна натиснувши </a:t>
            </a:r>
            <a:r>
              <a:rPr lang="en-US" sz="1800" dirty="0" smtClean="0"/>
              <a:t>Ctrl + N, </a:t>
            </a:r>
            <a:r>
              <a:rPr lang="ru-RU" sz="1800" dirty="0" err="1" smtClean="0"/>
              <a:t>або</a:t>
            </a:r>
            <a:r>
              <a:rPr lang="ru-RU" sz="1800" dirty="0" smtClean="0"/>
              <a:t>     кнопку </a:t>
            </a: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uk-UA" sz="18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221088"/>
            <a:ext cx="409320" cy="428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825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96944" cy="1066800"/>
          </a:xfrm>
        </p:spPr>
        <p:txBody>
          <a:bodyPr>
            <a:normAutofit fontScale="90000"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Бібліотеки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r>
              <a:rPr lang="uk-UA" dirty="0" smtClean="0">
                <a:solidFill>
                  <a:srgbClr val="00B0F0"/>
                </a:solidFill>
              </a:rPr>
              <a:t> та приклади коду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323528" y="1484784"/>
            <a:ext cx="8363272" cy="4536504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В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uk-UA" sz="1800" dirty="0"/>
              <a:t>є</a:t>
            </a:r>
            <a:r>
              <a:rPr lang="ru-RU" sz="1800" dirty="0" smtClean="0"/>
              <a:t> </a:t>
            </a:r>
            <a:r>
              <a:rPr lang="ru-RU" sz="1800" dirty="0" err="1" smtClean="0"/>
              <a:t>багато</a:t>
            </a:r>
            <a:r>
              <a:rPr lang="ru-RU" sz="1800" dirty="0" smtClean="0"/>
              <a:t> </a:t>
            </a:r>
            <a:r>
              <a:rPr lang="uk-UA" sz="1800" dirty="0" smtClean="0"/>
              <a:t>бібліотек для роботи з стандартними платами розширення (</a:t>
            </a:r>
            <a:r>
              <a:rPr lang="uk-UA" sz="1800" dirty="0" err="1" smtClean="0"/>
              <a:t>шилдами</a:t>
            </a:r>
            <a:r>
              <a:rPr lang="uk-UA" sz="1800" dirty="0" smtClean="0"/>
              <a:t>), датчиками, дисплеями та іншою периферією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uk-UA" sz="1800" dirty="0" smtClean="0"/>
              <a:t>Для кожної бібліотеки є дуже багато прикладів її застосування</a:t>
            </a:r>
            <a:r>
              <a:rPr lang="en-US" sz="1800" dirty="0" smtClean="0"/>
              <a:t>;</a:t>
            </a: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r>
              <a:rPr lang="uk-UA" sz="1800" dirty="0" smtClean="0"/>
              <a:t>Детальний опис бібліотек для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:</a:t>
            </a:r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43328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562000"/>
            <a:ext cx="8229600" cy="1066800"/>
          </a:xfrm>
        </p:spPr>
        <p:txBody>
          <a:bodyPr/>
          <a:lstStyle/>
          <a:p>
            <a:r>
              <a:rPr lang="uk-UA" dirty="0">
                <a:solidFill>
                  <a:srgbClr val="00B0F0"/>
                </a:solidFill>
              </a:rPr>
              <a:t>План</a:t>
            </a:r>
            <a:r>
              <a:rPr lang="en-US" dirty="0">
                <a:solidFill>
                  <a:srgbClr val="00B0F0"/>
                </a:solidFill>
              </a:rPr>
              <a:t>. </a:t>
            </a:r>
            <a:r>
              <a:rPr lang="ru-RU" dirty="0" err="1">
                <a:solidFill>
                  <a:srgbClr val="00B0F0"/>
                </a:solidFill>
              </a:rPr>
              <a:t>Частина</a:t>
            </a:r>
            <a:r>
              <a:rPr lang="ru-RU" dirty="0">
                <a:solidFill>
                  <a:srgbClr val="00B0F0"/>
                </a:solidFill>
              </a:rPr>
              <a:t> 3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28192"/>
            <a:ext cx="8363272" cy="47811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uk-UA" sz="1800" dirty="0"/>
              <a:t>Підключення до </a:t>
            </a:r>
            <a:r>
              <a:rPr lang="en-US" sz="1800" dirty="0" err="1"/>
              <a:t>Arduino</a:t>
            </a:r>
            <a:r>
              <a:rPr lang="en-US" sz="1800" dirty="0"/>
              <a:t> </a:t>
            </a:r>
            <a:r>
              <a:rPr lang="en-US" sz="1800" dirty="0" err="1"/>
              <a:t>WiFi</a:t>
            </a:r>
            <a:r>
              <a:rPr lang="en-US" sz="1800" dirty="0"/>
              <a:t> </a:t>
            </a:r>
            <a:r>
              <a:rPr lang="uk-UA" sz="1800" dirty="0"/>
              <a:t>модуля </a:t>
            </a:r>
            <a:r>
              <a:rPr lang="en-US" sz="1800" dirty="0" smtClean="0"/>
              <a:t>ESP8266;                              </a:t>
            </a:r>
            <a:endParaRPr lang="uk-UA" sz="1800" dirty="0"/>
          </a:p>
          <a:p>
            <a:pPr>
              <a:lnSpc>
                <a:spcPct val="150000"/>
              </a:lnSpc>
            </a:pPr>
            <a:r>
              <a:rPr lang="uk-UA" sz="1800" dirty="0"/>
              <a:t>Схема </a:t>
            </a:r>
            <a:r>
              <a:rPr lang="uk-UA" sz="1800" dirty="0" smtClean="0"/>
              <a:t>підключення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AT </a:t>
            </a:r>
            <a:r>
              <a:rPr lang="uk-UA" sz="1800" dirty="0" smtClean="0"/>
              <a:t>команди</a:t>
            </a:r>
            <a:r>
              <a:rPr lang="en-US" sz="1800" dirty="0" smtClean="0"/>
              <a:t>;</a:t>
            </a:r>
            <a:r>
              <a:rPr lang="uk-UA" sz="1800" dirty="0" smtClean="0"/>
              <a:t> </a:t>
            </a: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dirty="0"/>
              <a:t>C</a:t>
            </a:r>
            <a:r>
              <a:rPr lang="uk-UA" sz="1800" dirty="0" smtClean="0"/>
              <a:t>творення </a:t>
            </a:r>
            <a:r>
              <a:rPr lang="uk-UA" sz="1800" dirty="0"/>
              <a:t>точки </a:t>
            </a:r>
            <a:r>
              <a:rPr lang="uk-UA" sz="1800" dirty="0" smtClean="0"/>
              <a:t>доступу</a:t>
            </a:r>
            <a:r>
              <a:rPr lang="en-US" sz="1800" dirty="0" smtClean="0"/>
              <a:t>;</a:t>
            </a:r>
            <a:r>
              <a:rPr lang="uk-UA" sz="1800" dirty="0" smtClean="0"/>
              <a:t> </a:t>
            </a: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dirty="0"/>
              <a:t>C</a:t>
            </a:r>
            <a:r>
              <a:rPr lang="uk-UA" sz="1800" dirty="0" smtClean="0"/>
              <a:t>творення </a:t>
            </a:r>
            <a:r>
              <a:rPr lang="uk-UA" sz="1800" dirty="0" err="1" smtClean="0"/>
              <a:t>вебсервера</a:t>
            </a:r>
            <a:r>
              <a:rPr lang="en-US" sz="1800" dirty="0" smtClean="0"/>
              <a:t>;</a:t>
            </a:r>
            <a:r>
              <a:rPr lang="uk-UA" sz="1800" dirty="0" smtClean="0"/>
              <a:t> </a:t>
            </a: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ru-RU" sz="1800" dirty="0"/>
              <a:t>В</a:t>
            </a:r>
            <a:r>
              <a:rPr lang="uk-UA" sz="1800" dirty="0" err="1" smtClean="0"/>
              <a:t>иведення</a:t>
            </a:r>
            <a:r>
              <a:rPr lang="uk-UA" sz="1800" dirty="0" smtClean="0"/>
              <a:t> </a:t>
            </a:r>
            <a:r>
              <a:rPr lang="uk-UA" sz="1800" dirty="0"/>
              <a:t>на </a:t>
            </a:r>
            <a:r>
              <a:rPr lang="uk-UA" sz="1800" dirty="0" err="1"/>
              <a:t>вебсервер</a:t>
            </a:r>
            <a:r>
              <a:rPr lang="uk-UA" sz="1800" dirty="0"/>
              <a:t> інформації про виміряну </a:t>
            </a:r>
            <a:r>
              <a:rPr lang="uk-UA" sz="1800" dirty="0" smtClean="0"/>
              <a:t>температуру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ru-RU" sz="1800" dirty="0" smtClean="0"/>
              <a:t>П</a:t>
            </a:r>
            <a:r>
              <a:rPr lang="uk-UA" sz="1800" dirty="0" err="1" smtClean="0"/>
              <a:t>ередача</a:t>
            </a:r>
            <a:r>
              <a:rPr lang="uk-UA" sz="1800" dirty="0" smtClean="0"/>
              <a:t> </a:t>
            </a:r>
            <a:r>
              <a:rPr lang="uk-UA" sz="1800" dirty="0"/>
              <a:t>з </a:t>
            </a:r>
            <a:r>
              <a:rPr lang="uk-UA" sz="1800" dirty="0" err="1" smtClean="0"/>
              <a:t>вебсерверу</a:t>
            </a:r>
            <a:r>
              <a:rPr lang="uk-UA" sz="1800" dirty="0" smtClean="0"/>
              <a:t> команд </a:t>
            </a:r>
            <a:r>
              <a:rPr lang="uk-UA" sz="1800" dirty="0"/>
              <a:t>на </a:t>
            </a:r>
            <a:r>
              <a:rPr lang="en-US" sz="1800" dirty="0" err="1"/>
              <a:t>Arduino</a:t>
            </a:r>
            <a:r>
              <a:rPr lang="en-US" sz="1800" dirty="0"/>
              <a:t>.</a:t>
            </a:r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9844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96944" cy="1066800"/>
          </a:xfrm>
        </p:spPr>
        <p:txBody>
          <a:bodyPr>
            <a:normAutofit fontScale="90000"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Бібліотеки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r>
              <a:rPr lang="uk-UA" dirty="0" smtClean="0">
                <a:solidFill>
                  <a:srgbClr val="00B0F0"/>
                </a:solidFill>
              </a:rPr>
              <a:t> та приклади коду</a:t>
            </a:r>
            <a:endParaRPr lang="uk-UA" dirty="0">
              <a:solidFill>
                <a:srgbClr val="00B0F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484784"/>
            <a:ext cx="3816424" cy="528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493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96944" cy="1066800"/>
          </a:xfrm>
        </p:spPr>
        <p:txBody>
          <a:bodyPr>
            <a:normAutofit fontScale="90000"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Бібліотеки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r>
              <a:rPr lang="uk-UA" dirty="0" smtClean="0">
                <a:solidFill>
                  <a:srgbClr val="00B0F0"/>
                </a:solidFill>
              </a:rPr>
              <a:t> та приклади коду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323528" y="1484784"/>
            <a:ext cx="8363272" cy="4536504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800" dirty="0" err="1" smtClean="0"/>
              <a:t>Детальний</a:t>
            </a:r>
            <a:r>
              <a:rPr lang="ru-RU" sz="1800" dirty="0" smtClean="0"/>
              <a:t> </a:t>
            </a:r>
            <a:r>
              <a:rPr lang="ru-RU" sz="1800" dirty="0" err="1" smtClean="0"/>
              <a:t>опис</a:t>
            </a:r>
            <a:r>
              <a:rPr lang="ru-RU" sz="1800" dirty="0" smtClean="0"/>
              <a:t> б</a:t>
            </a:r>
            <a:r>
              <a:rPr lang="uk-UA" sz="1800" dirty="0" err="1" smtClean="0"/>
              <a:t>ібліотек</a:t>
            </a:r>
            <a:r>
              <a:rPr lang="uk-UA" sz="1800" dirty="0" smtClean="0"/>
              <a:t>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:</a:t>
            </a: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arduino.ua/ru/prog/Libraries</a:t>
            </a:r>
            <a:endParaRPr lang="uk-UA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uk-UA" sz="18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2636912"/>
            <a:ext cx="8641391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920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96944" cy="1066800"/>
          </a:xfrm>
        </p:spPr>
        <p:txBody>
          <a:bodyPr>
            <a:normAutofit fontScale="90000"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Бібліотеки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r>
              <a:rPr lang="uk-UA" dirty="0" smtClean="0">
                <a:solidFill>
                  <a:srgbClr val="00B0F0"/>
                </a:solidFill>
              </a:rPr>
              <a:t> та приклади коду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323528" y="1484784"/>
            <a:ext cx="8363272" cy="4536504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uk-UA" sz="18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998"/>
            <a:ext cx="8687479" cy="2736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93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96944" cy="1066800"/>
          </a:xfrm>
        </p:spPr>
        <p:txBody>
          <a:bodyPr>
            <a:normAutofit fontScale="90000"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Бібліотеки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r>
              <a:rPr lang="uk-UA" dirty="0" smtClean="0">
                <a:solidFill>
                  <a:srgbClr val="00B0F0"/>
                </a:solidFill>
              </a:rPr>
              <a:t> та приклади коду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323528" y="1484784"/>
            <a:ext cx="8363272" cy="4536504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uk-UA" sz="18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13" y="1747838"/>
            <a:ext cx="8850683" cy="369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212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96944" cy="1066800"/>
          </a:xfrm>
        </p:spPr>
        <p:txBody>
          <a:bodyPr>
            <a:normAutofit fontScale="90000"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Бібліотеки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r>
              <a:rPr lang="uk-UA" dirty="0" smtClean="0">
                <a:solidFill>
                  <a:srgbClr val="00B0F0"/>
                </a:solidFill>
              </a:rPr>
              <a:t> та приклади коду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323528" y="1484784"/>
            <a:ext cx="8363272" cy="4536504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uk-UA" sz="18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4974"/>
            <a:ext cx="8834014" cy="374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5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96944" cy="1066800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Встановлення бібліотек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323528" y="1484784"/>
            <a:ext cx="8363272" cy="4536504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Якщо якась бібліотека відсутня в стандартному наборі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, </a:t>
            </a:r>
            <a:r>
              <a:rPr lang="uk-UA" sz="1800" dirty="0" smtClean="0"/>
              <a:t>її можна завантажити і встановити</a:t>
            </a:r>
            <a:r>
              <a:rPr lang="en-US" sz="1800" dirty="0" smtClean="0"/>
              <a:t>:</a:t>
            </a: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arduino.ua/ru/guide/Libraries</a:t>
            </a: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>
                <a:hlinkClick r:id="rId3"/>
              </a:rPr>
              <a:t>http://arduino-project.net/kak-dobavit-biblioteku-utft-arduino-ide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>
              <a:lnSpc>
                <a:spcPct val="150000"/>
              </a:lnSpc>
            </a:pPr>
            <a:r>
              <a:rPr lang="uk-UA" sz="1800" dirty="0" smtClean="0"/>
              <a:t>Для встановлення бібліотеки, її необхідно </a:t>
            </a:r>
            <a:r>
              <a:rPr lang="uk-UA" sz="1800" dirty="0" err="1" smtClean="0"/>
              <a:t>р</a:t>
            </a:r>
            <a:r>
              <a:rPr lang="uk-UA" sz="1800" dirty="0" err="1"/>
              <a:t>о</a:t>
            </a:r>
            <a:r>
              <a:rPr lang="uk-UA" sz="1800" dirty="0" err="1" smtClean="0"/>
              <a:t>зархівувати</a:t>
            </a:r>
            <a:r>
              <a:rPr lang="uk-UA" sz="1800" dirty="0" smtClean="0"/>
              <a:t> та скопіювати каталог бібліотеки в папку з бібліотеками </a:t>
            </a:r>
            <a:r>
              <a:rPr lang="en-US" sz="1800" dirty="0" err="1" smtClean="0"/>
              <a:t>Arduino</a:t>
            </a:r>
            <a:r>
              <a:rPr lang="uk-UA" sz="1800" dirty="0" smtClean="0"/>
              <a:t> (</a:t>
            </a:r>
            <a:r>
              <a:rPr lang="en-US" sz="1800" dirty="0" smtClean="0"/>
              <a:t>libraries</a:t>
            </a:r>
            <a:r>
              <a:rPr lang="uk-UA" sz="1800" dirty="0" smtClean="0"/>
              <a:t>)</a:t>
            </a: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86139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34008"/>
            <a:ext cx="8496944" cy="1066800"/>
          </a:xfrm>
        </p:spPr>
        <p:txBody>
          <a:bodyPr>
            <a:normAutofit fontScale="90000"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Вирішення типових проблем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r>
              <a:rPr lang="uk-UA" dirty="0" smtClean="0">
                <a:solidFill>
                  <a:srgbClr val="00B0F0"/>
                </a:solidFill>
              </a:rPr>
              <a:t> (</a:t>
            </a:r>
            <a:r>
              <a:rPr lang="en-US" dirty="0" smtClean="0">
                <a:solidFill>
                  <a:srgbClr val="00B0F0"/>
                </a:solidFill>
              </a:rPr>
              <a:t>FAQ</a:t>
            </a:r>
            <a:r>
              <a:rPr lang="uk-UA" dirty="0" smtClean="0">
                <a:solidFill>
                  <a:srgbClr val="00B0F0"/>
                </a:solidFill>
              </a:rPr>
              <a:t>)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323528" y="1844824"/>
            <a:ext cx="8363272" cy="4176464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arduino.ua/ru/guide/Troubleshooting</a:t>
            </a: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59175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778024"/>
            <a:ext cx="8496944" cy="1066800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Послідовний інтерфейс </a:t>
            </a:r>
            <a:r>
              <a:rPr lang="en-US" dirty="0" smtClean="0">
                <a:solidFill>
                  <a:srgbClr val="00B0F0"/>
                </a:solidFill>
              </a:rPr>
              <a:t>UART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800" dirty="0" err="1" smtClean="0"/>
              <a:t>Це</a:t>
            </a:r>
            <a:r>
              <a:rPr lang="ru-RU" sz="1800" dirty="0" smtClean="0"/>
              <a:t> </a:t>
            </a:r>
            <a:r>
              <a:rPr lang="ru-RU" sz="1800" dirty="0" err="1" smtClean="0"/>
              <a:t>важливо</a:t>
            </a:r>
            <a:r>
              <a:rPr lang="ru-RU" sz="1800" dirty="0" smtClean="0"/>
              <a:t> знати, </a:t>
            </a:r>
            <a:r>
              <a:rPr lang="ru-RU" sz="1800" dirty="0" err="1" smtClean="0"/>
              <a:t>оск</a:t>
            </a:r>
            <a:r>
              <a:rPr lang="uk-UA" sz="1800" dirty="0" smtClean="0"/>
              <a:t>і</a:t>
            </a:r>
            <a:r>
              <a:rPr lang="ru-RU" sz="1800" dirty="0" err="1" smtClean="0"/>
              <a:t>льки</a:t>
            </a:r>
            <a:r>
              <a:rPr lang="ru-RU" sz="1800" dirty="0" smtClean="0"/>
              <a:t>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uk-UA" sz="1800" dirty="0" smtClean="0"/>
              <a:t>обмінюється даними з ПК саме за допомогою послідовного інтерфейсу</a:t>
            </a:r>
            <a:r>
              <a:rPr lang="en-US" sz="1800" dirty="0" smtClean="0"/>
              <a:t>. </a:t>
            </a:r>
            <a:r>
              <a:rPr lang="uk-UA" sz="1800" dirty="0" smtClean="0"/>
              <a:t>На платі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ru-RU" sz="1800" dirty="0" err="1" smtClean="0"/>
              <a:t>знаходиться</a:t>
            </a:r>
            <a:r>
              <a:rPr lang="ru-RU" sz="1800" dirty="0" smtClean="0"/>
              <a:t> </a:t>
            </a:r>
            <a:r>
              <a:rPr lang="ru-RU" sz="1800" dirty="0" err="1" smtClean="0"/>
              <a:t>перетворювач</a:t>
            </a:r>
            <a:r>
              <a:rPr lang="ru-RU" sz="1800" dirty="0" smtClean="0"/>
              <a:t> </a:t>
            </a:r>
            <a:r>
              <a:rPr lang="ru-RU" sz="1800" dirty="0" err="1"/>
              <a:t>і</a:t>
            </a:r>
            <a:r>
              <a:rPr lang="ru-RU" sz="1800" dirty="0" err="1" smtClean="0"/>
              <a:t>нтерфейс</a:t>
            </a:r>
            <a:r>
              <a:rPr lang="uk-UA" sz="1800" dirty="0" err="1" smtClean="0"/>
              <a:t>ів</a:t>
            </a:r>
            <a:r>
              <a:rPr lang="uk-UA" sz="1800" dirty="0" smtClean="0"/>
              <a:t> </a:t>
            </a:r>
            <a:r>
              <a:rPr lang="en-US" sz="1800" dirty="0" smtClean="0"/>
              <a:t>USB-UART</a:t>
            </a:r>
            <a:r>
              <a:rPr lang="uk-UA" sz="1800" dirty="0" smtClean="0"/>
              <a:t>. </a:t>
            </a:r>
            <a:r>
              <a:rPr lang="en-US" sz="1800" dirty="0" smtClean="0"/>
              <a:t>USB </a:t>
            </a:r>
            <a:r>
              <a:rPr lang="ru-RU" sz="1800" dirty="0" smtClean="0"/>
              <a:t>п</a:t>
            </a:r>
            <a:r>
              <a:rPr lang="uk-UA" sz="1800" dirty="0" err="1" smtClean="0"/>
              <a:t>ідключається</a:t>
            </a:r>
            <a:r>
              <a:rPr lang="uk-UA" sz="1800" dirty="0" smtClean="0"/>
              <a:t> до ПК, а </a:t>
            </a:r>
            <a:r>
              <a:rPr lang="en-US" sz="1800" dirty="0" smtClean="0"/>
              <a:t>UART </a:t>
            </a:r>
            <a:r>
              <a:rPr lang="uk-UA" sz="1800" dirty="0" smtClean="0"/>
              <a:t>до </a:t>
            </a:r>
            <a:r>
              <a:rPr lang="uk-UA" sz="1800" dirty="0" err="1" smtClean="0"/>
              <a:t>мікроконтролера</a:t>
            </a:r>
            <a:r>
              <a:rPr lang="en-US" sz="1800" dirty="0" smtClean="0"/>
              <a:t> </a:t>
            </a:r>
            <a:r>
              <a:rPr lang="uk-UA" sz="1800" dirty="0" smtClean="0"/>
              <a:t>на якому реалізований </a:t>
            </a:r>
            <a:r>
              <a:rPr lang="en-US" sz="1800" dirty="0" err="1"/>
              <a:t>Arduino</a:t>
            </a:r>
            <a:r>
              <a:rPr lang="en-US" sz="1800" dirty="0"/>
              <a:t> </a:t>
            </a:r>
            <a:r>
              <a:rPr lang="uk-UA" sz="1800" dirty="0" smtClean="0"/>
              <a:t>)</a:t>
            </a:r>
            <a:r>
              <a:rPr lang="en-US" sz="1800" dirty="0" smtClean="0"/>
              <a:t>;</a:t>
            </a: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ru-RU" sz="1800" dirty="0" err="1" smtClean="0"/>
              <a:t>Програма</a:t>
            </a:r>
            <a:r>
              <a:rPr lang="ru-RU" sz="1800" dirty="0" smtClean="0"/>
              <a:t> </a:t>
            </a:r>
            <a:r>
              <a:rPr lang="ru-RU" sz="1800" dirty="0" err="1" smtClean="0"/>
              <a:t>завантажу</a:t>
            </a:r>
            <a:r>
              <a:rPr lang="uk-UA" sz="1800" dirty="0" smtClean="0"/>
              <a:t>є</a:t>
            </a:r>
            <a:r>
              <a:rPr lang="ru-RU" sz="1800" dirty="0" err="1" smtClean="0"/>
              <a:t>ться</a:t>
            </a:r>
            <a:r>
              <a:rPr lang="ru-RU" sz="1800" dirty="0" smtClean="0"/>
              <a:t> в </a:t>
            </a:r>
            <a:r>
              <a:rPr lang="en-US" sz="1800" dirty="0" err="1"/>
              <a:t>Arduino</a:t>
            </a:r>
            <a:r>
              <a:rPr lang="en-US" sz="1800" dirty="0"/>
              <a:t> </a:t>
            </a:r>
            <a:r>
              <a:rPr lang="uk-UA" sz="1800" dirty="0" smtClean="0"/>
              <a:t> також через послідовний інтерфейс. Всередині </a:t>
            </a:r>
            <a:r>
              <a:rPr lang="uk-UA" sz="1800" dirty="0" err="1" smtClean="0"/>
              <a:t>мікроконтролера</a:t>
            </a:r>
            <a:r>
              <a:rPr lang="uk-UA" sz="1800" dirty="0" smtClean="0"/>
              <a:t> </a:t>
            </a:r>
            <a:r>
              <a:rPr lang="en-US" sz="1800" dirty="0" err="1" smtClean="0"/>
              <a:t>Arduino</a:t>
            </a:r>
            <a:r>
              <a:rPr lang="ru-RU" sz="1800" dirty="0" smtClean="0"/>
              <a:t> </a:t>
            </a:r>
            <a:r>
              <a:rPr lang="ru-RU" sz="1800" dirty="0" err="1" smtClean="0"/>
              <a:t>завжди</a:t>
            </a:r>
            <a:r>
              <a:rPr lang="ru-RU" sz="1800" dirty="0" smtClean="0"/>
              <a:t> </a:t>
            </a:r>
            <a:r>
              <a:rPr lang="ru-RU" sz="1800" dirty="0" err="1" smtClean="0"/>
              <a:t>викону</a:t>
            </a:r>
            <a:r>
              <a:rPr lang="uk-UA" sz="1800" dirty="0" smtClean="0"/>
              <a:t>є</a:t>
            </a:r>
            <a:r>
              <a:rPr lang="ru-RU" sz="1800" dirty="0" err="1" smtClean="0"/>
              <a:t>ться</a:t>
            </a:r>
            <a:r>
              <a:rPr lang="ru-RU" sz="1800" dirty="0" smtClean="0"/>
              <a:t> так званий </a:t>
            </a:r>
            <a:r>
              <a:rPr lang="ru-RU" sz="1800" dirty="0" err="1" smtClean="0"/>
              <a:t>бутлоадер</a:t>
            </a:r>
            <a:r>
              <a:rPr lang="ru-RU" sz="1800" dirty="0" smtClean="0"/>
              <a:t>, </a:t>
            </a:r>
            <a:r>
              <a:rPr lang="ru-RU" sz="1800" dirty="0" err="1" smtClean="0"/>
              <a:t>який</a:t>
            </a:r>
            <a:r>
              <a:rPr lang="ru-RU" sz="1800" dirty="0" smtClean="0"/>
              <a:t> </a:t>
            </a:r>
            <a:r>
              <a:rPr lang="ru-RU" sz="1800" dirty="0" err="1" smtClean="0"/>
              <a:t>моніторить</a:t>
            </a:r>
            <a:r>
              <a:rPr lang="ru-RU" sz="1800" dirty="0" smtClean="0"/>
              <a:t> </a:t>
            </a:r>
            <a:r>
              <a:rPr lang="ru-RU" sz="1800" dirty="0" err="1" smtClean="0"/>
              <a:t>послідовний</a:t>
            </a:r>
            <a:r>
              <a:rPr lang="ru-RU" sz="1800" dirty="0" smtClean="0"/>
              <a:t> порт і у </a:t>
            </a:r>
            <a:r>
              <a:rPr lang="ru-RU" sz="1800" dirty="0" err="1" smtClean="0"/>
              <a:t>випадку</a:t>
            </a:r>
            <a:r>
              <a:rPr lang="ru-RU" sz="1800" dirty="0" smtClean="0"/>
              <a:t> </a:t>
            </a:r>
            <a:r>
              <a:rPr lang="ru-RU" sz="1800" dirty="0" err="1" smtClean="0"/>
              <a:t>запиту</a:t>
            </a:r>
            <a:r>
              <a:rPr lang="ru-RU" sz="1800" dirty="0" smtClean="0"/>
              <a:t> в</a:t>
            </a:r>
            <a:r>
              <a:rPr lang="uk-UA" sz="1800" dirty="0" err="1" smtClean="0"/>
              <a:t>ід</a:t>
            </a:r>
            <a:r>
              <a:rPr lang="uk-UA" sz="1800" dirty="0" smtClean="0"/>
              <a:t>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IDE </a:t>
            </a:r>
            <a:r>
              <a:rPr lang="ru-RU" sz="1800" dirty="0" err="1" smtClean="0"/>
              <a:t>програма</a:t>
            </a:r>
            <a:r>
              <a:rPr lang="ru-RU" sz="1800" dirty="0" smtClean="0"/>
              <a:t> </a:t>
            </a:r>
            <a:r>
              <a:rPr lang="ru-RU" sz="1800" dirty="0" err="1" smtClean="0"/>
              <a:t>завантажу</a:t>
            </a:r>
            <a:r>
              <a:rPr lang="uk-UA" sz="1800" dirty="0" smtClean="0"/>
              <a:t>є</a:t>
            </a:r>
            <a:r>
              <a:rPr lang="ru-RU" sz="1800" dirty="0" err="1" smtClean="0"/>
              <a:t>ться</a:t>
            </a:r>
            <a:r>
              <a:rPr lang="ru-RU" sz="1800" dirty="0" smtClean="0"/>
              <a:t> в </a:t>
            </a:r>
            <a:r>
              <a:rPr lang="en-US" sz="1800" dirty="0" err="1" smtClean="0"/>
              <a:t>Arduino</a:t>
            </a:r>
            <a:r>
              <a:rPr lang="uk-UA" sz="1800" dirty="0" smtClean="0"/>
              <a:t> і </a:t>
            </a:r>
            <a:r>
              <a:rPr lang="uk-UA" sz="1800" dirty="0" err="1" smtClean="0"/>
              <a:t>бутлоадер</a:t>
            </a:r>
            <a:r>
              <a:rPr lang="uk-UA" sz="1800" dirty="0" smtClean="0"/>
              <a:t> </a:t>
            </a:r>
            <a:r>
              <a:rPr lang="uk-UA" sz="1800" dirty="0" err="1" smtClean="0"/>
              <a:t>запи</a:t>
            </a:r>
            <a:r>
              <a:rPr lang="en-US" sz="1800" dirty="0" smtClean="0"/>
              <a:t>c</a:t>
            </a:r>
            <a:r>
              <a:rPr lang="uk-UA" sz="1800" dirty="0" err="1" smtClean="0"/>
              <a:t>ує</a:t>
            </a:r>
            <a:r>
              <a:rPr lang="uk-UA" sz="1800" dirty="0" smtClean="0"/>
              <a:t> її у </a:t>
            </a:r>
            <a:r>
              <a:rPr lang="en-US" sz="1800" dirty="0" smtClean="0"/>
              <a:t>FLASH </a:t>
            </a:r>
            <a:r>
              <a:rPr lang="ru-RU" sz="1800" dirty="0" err="1" smtClean="0"/>
              <a:t>пам</a:t>
            </a:r>
            <a:r>
              <a:rPr lang="en-US" sz="1800" dirty="0" smtClean="0"/>
              <a:t>’</a:t>
            </a:r>
            <a:r>
              <a:rPr lang="ru-RU" sz="1800" dirty="0" smtClean="0"/>
              <a:t>ять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412602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778024"/>
            <a:ext cx="8496944" cy="1066800"/>
          </a:xfrm>
        </p:spPr>
        <p:txBody>
          <a:bodyPr>
            <a:normAutofit fontScale="90000"/>
          </a:bodyPr>
          <a:lstStyle/>
          <a:p>
            <a:r>
              <a:rPr lang="uk-UA" dirty="0">
                <a:solidFill>
                  <a:srgbClr val="00B0F0"/>
                </a:solidFill>
              </a:rPr>
              <a:t>Послідовний інтерфейс </a:t>
            </a:r>
            <a:r>
              <a:rPr lang="en-US" dirty="0" smtClean="0">
                <a:solidFill>
                  <a:srgbClr val="00B0F0"/>
                </a:solidFill>
              </a:rPr>
              <a:t>UART</a:t>
            </a:r>
            <a:r>
              <a:rPr lang="uk-UA" dirty="0" smtClean="0">
                <a:solidFill>
                  <a:srgbClr val="00B0F0"/>
                </a:solidFill>
              </a:rPr>
              <a:t>. З'єднання </a:t>
            </a:r>
            <a:endParaRPr lang="uk-UA" dirty="0">
              <a:solidFill>
                <a:srgbClr val="00B0F0"/>
              </a:solidFill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462682"/>
            <a:ext cx="5291772" cy="238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744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778024"/>
            <a:ext cx="8496944" cy="1066800"/>
          </a:xfrm>
        </p:spPr>
        <p:txBody>
          <a:bodyPr>
            <a:normAutofit fontScale="90000"/>
          </a:bodyPr>
          <a:lstStyle/>
          <a:p>
            <a:r>
              <a:rPr lang="uk-UA" dirty="0">
                <a:solidFill>
                  <a:srgbClr val="00B0F0"/>
                </a:solidFill>
              </a:rPr>
              <a:t>Послідовний інтерфейс </a:t>
            </a:r>
            <a:r>
              <a:rPr lang="en-US" dirty="0" smtClean="0">
                <a:solidFill>
                  <a:srgbClr val="00B0F0"/>
                </a:solidFill>
              </a:rPr>
              <a:t>UART</a:t>
            </a:r>
            <a:r>
              <a:rPr lang="uk-UA" dirty="0" smtClean="0">
                <a:solidFill>
                  <a:srgbClr val="00B0F0"/>
                </a:solidFill>
              </a:rPr>
              <a:t>. Протокол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 smtClean="0"/>
              <a:t>UART – Universal Asynchronous Transmitter Receiver;</a:t>
            </a:r>
          </a:p>
          <a:p>
            <a:pPr>
              <a:lnSpc>
                <a:spcPct val="150000"/>
              </a:lnSpc>
            </a:pPr>
            <a:r>
              <a:rPr lang="ru-RU" sz="1800" dirty="0" err="1" smtClean="0"/>
              <a:t>Асинхронний</a:t>
            </a:r>
            <a:r>
              <a:rPr lang="ru-RU" sz="1800" dirty="0" smtClean="0"/>
              <a:t> </a:t>
            </a:r>
            <a:r>
              <a:rPr lang="uk-UA" sz="1800" dirty="0" smtClean="0"/>
              <a:t>інтерфейс – сигнал синхронізації у явному вигляді не передається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 </a:t>
            </a:r>
            <a:r>
              <a:rPr lang="ru-RU" sz="1800" dirty="0" err="1" smtClean="0"/>
              <a:t>Синхрон</a:t>
            </a:r>
            <a:r>
              <a:rPr lang="uk-UA" sz="1800" dirty="0" err="1" smtClean="0"/>
              <a:t>ізація</a:t>
            </a:r>
            <a:r>
              <a:rPr lang="uk-UA" sz="1800" dirty="0" smtClean="0"/>
              <a:t> відбувається за допомогою </a:t>
            </a:r>
            <a:r>
              <a:rPr lang="uk-UA" sz="1800" dirty="0" err="1" smtClean="0"/>
              <a:t>стартбітів</a:t>
            </a:r>
            <a:r>
              <a:rPr lang="uk-UA" sz="1800" dirty="0" smtClean="0"/>
              <a:t>.</a:t>
            </a: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71456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562000"/>
            <a:ext cx="8229600" cy="1066800"/>
          </a:xfrm>
        </p:spPr>
        <p:txBody>
          <a:bodyPr/>
          <a:lstStyle/>
          <a:p>
            <a:r>
              <a:rPr lang="ru-RU" dirty="0" smtClean="0">
                <a:solidFill>
                  <a:srgbClr val="00B0F0"/>
                </a:solidFill>
              </a:rPr>
              <a:t>М</a:t>
            </a:r>
            <a:r>
              <a:rPr lang="uk-UA" dirty="0" smtClean="0">
                <a:solidFill>
                  <a:srgbClr val="00B0F0"/>
                </a:solidFill>
              </a:rPr>
              <a:t>і</a:t>
            </a:r>
            <a:r>
              <a:rPr lang="ru-RU" dirty="0" err="1" smtClean="0">
                <a:solidFill>
                  <a:srgbClr val="00B0F0"/>
                </a:solidFill>
              </a:rPr>
              <a:t>кропроцесор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28192"/>
            <a:ext cx="8363272" cy="47811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uk-UA" sz="1800" dirty="0" smtClean="0"/>
              <a:t>Задачею мікропроцесору є зчитування даних з пам'яті та периферійних пристроїв, виконання над ними операцій та запис результату в пам’ять, або периферійний пристрій.</a:t>
            </a:r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335433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778024"/>
            <a:ext cx="8496944" cy="1066800"/>
          </a:xfrm>
        </p:spPr>
        <p:txBody>
          <a:bodyPr>
            <a:normAutofit fontScale="90000"/>
          </a:bodyPr>
          <a:lstStyle/>
          <a:p>
            <a:r>
              <a:rPr lang="uk-UA" dirty="0">
                <a:solidFill>
                  <a:srgbClr val="00B0F0"/>
                </a:solidFill>
              </a:rPr>
              <a:t>Послідовний інтерфейс </a:t>
            </a:r>
            <a:r>
              <a:rPr lang="en-US" dirty="0" smtClean="0">
                <a:solidFill>
                  <a:srgbClr val="00B0F0"/>
                </a:solidFill>
              </a:rPr>
              <a:t>UART</a:t>
            </a:r>
            <a:r>
              <a:rPr lang="uk-UA" dirty="0" smtClean="0">
                <a:solidFill>
                  <a:srgbClr val="00B0F0"/>
                </a:solidFill>
              </a:rPr>
              <a:t>. Протокол</a:t>
            </a:r>
            <a:endParaRPr lang="uk-UA" dirty="0">
              <a:solidFill>
                <a:srgbClr val="00B0F0"/>
              </a:solidFill>
            </a:endParaRPr>
          </a:p>
        </p:txBody>
      </p:sp>
      <p:pic>
        <p:nvPicPr>
          <p:cNvPr id="39938" name="Picture 2" descr="http://easyelectronics.ru/img/AVR_kurs/UART/uar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321" y="1412776"/>
            <a:ext cx="6353175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323528" y="4725144"/>
            <a:ext cx="8363272" cy="266429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Інтервал часу між передачею двох бітів задає швидкість передачі даних (</a:t>
            </a:r>
            <a:r>
              <a:rPr lang="uk-UA" sz="1800" dirty="0" err="1" smtClean="0"/>
              <a:t>бітрейт</a:t>
            </a:r>
            <a:r>
              <a:rPr lang="uk-UA" sz="1800" dirty="0" smtClean="0"/>
              <a:t>, або </a:t>
            </a:r>
            <a:r>
              <a:rPr lang="uk-UA" sz="1800" dirty="0" err="1" smtClean="0"/>
              <a:t>бодрейт</a:t>
            </a:r>
            <a:r>
              <a:rPr lang="uk-UA" sz="1800" dirty="0" smtClean="0"/>
              <a:t>) – кількість бітів, що передається за секунду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ru-RU" sz="1800" dirty="0" err="1" smtClean="0"/>
              <a:t>Обидва</a:t>
            </a:r>
            <a:r>
              <a:rPr lang="ru-RU" sz="1800" dirty="0" smtClean="0"/>
              <a:t> </a:t>
            </a:r>
            <a:r>
              <a:rPr lang="ru-RU" sz="1800" dirty="0" err="1" smtClean="0"/>
              <a:t>прист</a:t>
            </a:r>
            <a:r>
              <a:rPr lang="uk-UA" sz="1800" dirty="0" smtClean="0"/>
              <a:t>рої повинні бути налаштовані на однакову швидкість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ru-RU" sz="1800" dirty="0" err="1" smtClean="0"/>
              <a:t>Перел</a:t>
            </a:r>
            <a:r>
              <a:rPr lang="uk-UA" sz="1800" dirty="0" smtClean="0"/>
              <a:t>і</a:t>
            </a:r>
            <a:r>
              <a:rPr lang="ru-RU" sz="1800" dirty="0" smtClean="0"/>
              <a:t>к </a:t>
            </a:r>
            <a:r>
              <a:rPr lang="ru-RU" sz="1800" dirty="0" err="1" smtClean="0"/>
              <a:t>швидкостей</a:t>
            </a:r>
            <a:r>
              <a:rPr lang="ru-RU" sz="1800" dirty="0" smtClean="0"/>
              <a:t> в </a:t>
            </a:r>
            <a:r>
              <a:rPr lang="ru-RU" sz="1800" dirty="0" err="1" smtClean="0"/>
              <a:t>бітах</a:t>
            </a:r>
            <a:r>
              <a:rPr lang="ru-RU" sz="1800" dirty="0" smtClean="0"/>
              <a:t> за секунду (4800, 9600, 19200, 38400, 57600, 115200, 230400)</a:t>
            </a:r>
            <a:r>
              <a:rPr lang="en-US" sz="1800" dirty="0" smtClean="0"/>
              <a:t>;</a:t>
            </a:r>
            <a:r>
              <a:rPr lang="ru-RU" sz="1800" dirty="0" smtClean="0"/>
              <a:t> </a:t>
            </a: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Font typeface="Georgia"/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43229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778024"/>
            <a:ext cx="8496944" cy="1066800"/>
          </a:xfrm>
        </p:spPr>
        <p:txBody>
          <a:bodyPr>
            <a:normAutofit fontScale="90000"/>
          </a:bodyPr>
          <a:lstStyle/>
          <a:p>
            <a:r>
              <a:rPr lang="uk-UA" dirty="0">
                <a:solidFill>
                  <a:srgbClr val="00B0F0"/>
                </a:solidFill>
              </a:rPr>
              <a:t>Послідовний інтерфейс </a:t>
            </a:r>
            <a:r>
              <a:rPr lang="en-US" dirty="0" smtClean="0">
                <a:solidFill>
                  <a:srgbClr val="00B0F0"/>
                </a:solidFill>
              </a:rPr>
              <a:t>UART</a:t>
            </a:r>
            <a:r>
              <a:rPr lang="uk-UA" dirty="0" smtClean="0">
                <a:solidFill>
                  <a:srgbClr val="00B0F0"/>
                </a:solidFill>
              </a:rPr>
              <a:t>. Протокол</a:t>
            </a:r>
            <a:endParaRPr lang="uk-UA" dirty="0">
              <a:solidFill>
                <a:srgbClr val="00B0F0"/>
              </a:solidFill>
            </a:endParaRPr>
          </a:p>
        </p:txBody>
      </p:sp>
      <p:pic>
        <p:nvPicPr>
          <p:cNvPr id="43010" name="Picture 2" descr="http://www.maximintegrated.com/en/images/appnotes/2141/2141Fig0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92896"/>
            <a:ext cx="6336704" cy="305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01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778024"/>
            <a:ext cx="8496944" cy="1066800"/>
          </a:xfrm>
        </p:spPr>
        <p:txBody>
          <a:bodyPr>
            <a:normAutofit fontScale="90000"/>
          </a:bodyPr>
          <a:lstStyle/>
          <a:p>
            <a:r>
              <a:rPr lang="uk-UA" dirty="0">
                <a:solidFill>
                  <a:srgbClr val="00B0F0"/>
                </a:solidFill>
              </a:rPr>
              <a:t>Послідовний інтерфейс </a:t>
            </a:r>
            <a:r>
              <a:rPr lang="en-US" dirty="0" smtClean="0">
                <a:solidFill>
                  <a:srgbClr val="00B0F0"/>
                </a:solidFill>
              </a:rPr>
              <a:t>UART</a:t>
            </a:r>
            <a:r>
              <a:rPr lang="uk-UA" dirty="0" smtClean="0">
                <a:solidFill>
                  <a:srgbClr val="00B0F0"/>
                </a:solidFill>
              </a:rPr>
              <a:t>. Перетворювач </a:t>
            </a:r>
            <a:r>
              <a:rPr lang="en-US" dirty="0" smtClean="0">
                <a:solidFill>
                  <a:srgbClr val="00B0F0"/>
                </a:solidFill>
              </a:rPr>
              <a:t>USB-UART (USB-TTL)</a:t>
            </a:r>
            <a:endParaRPr lang="uk-UA" dirty="0">
              <a:solidFill>
                <a:srgbClr val="00B0F0"/>
              </a:solidFill>
            </a:endParaRPr>
          </a:p>
        </p:txBody>
      </p:sp>
      <p:pic>
        <p:nvPicPr>
          <p:cNvPr id="44034" name="Picture 2" descr="http://robowell.ru/attachments/Image/ShemaUSB_UART.jpg?template=gener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3429000"/>
            <a:ext cx="8195845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800" dirty="0" smtClean="0"/>
              <a:t>При </a:t>
            </a:r>
            <a:r>
              <a:rPr lang="ru-RU" sz="1800" dirty="0" err="1" smtClean="0"/>
              <a:t>підключенн</a:t>
            </a:r>
            <a:r>
              <a:rPr lang="uk-UA" sz="1800" dirty="0" smtClean="0"/>
              <a:t>і такого перетворювача до комп'ютера по </a:t>
            </a:r>
            <a:r>
              <a:rPr lang="en-US" sz="1800" dirty="0" smtClean="0"/>
              <a:t>USB</a:t>
            </a:r>
            <a:r>
              <a:rPr lang="uk-UA" sz="1800" dirty="0" smtClean="0"/>
              <a:t>,</a:t>
            </a:r>
            <a:r>
              <a:rPr lang="en-US" sz="1800" dirty="0" smtClean="0"/>
              <a:t> </a:t>
            </a:r>
            <a:r>
              <a:rPr lang="ru-RU" sz="1800" dirty="0" err="1" smtClean="0"/>
              <a:t>свторю</a:t>
            </a:r>
            <a:r>
              <a:rPr lang="uk-UA" sz="1800" dirty="0" smtClean="0"/>
              <a:t>є</a:t>
            </a:r>
            <a:r>
              <a:rPr lang="ru-RU" sz="1800" dirty="0" err="1" smtClean="0"/>
              <a:t>ться</a:t>
            </a:r>
            <a:r>
              <a:rPr lang="ru-RU" sz="1800" dirty="0" smtClean="0"/>
              <a:t> </a:t>
            </a:r>
            <a:r>
              <a:rPr lang="ru-RU" sz="1800" dirty="0" err="1" smtClean="0"/>
              <a:t>віртуальний</a:t>
            </a:r>
            <a:r>
              <a:rPr lang="ru-RU" sz="1800" dirty="0" smtClean="0"/>
              <a:t> </a:t>
            </a:r>
            <a:r>
              <a:rPr lang="en-US" sz="1800" dirty="0" smtClean="0"/>
              <a:t>COM </a:t>
            </a:r>
            <a:r>
              <a:rPr lang="ru-RU" sz="1800" dirty="0" smtClean="0"/>
              <a:t>порт, з </a:t>
            </a:r>
            <a:r>
              <a:rPr lang="ru-RU" sz="1800" dirty="0" err="1" smtClean="0"/>
              <a:t>якого</a:t>
            </a:r>
            <a:r>
              <a:rPr lang="ru-RU" sz="1800" dirty="0" smtClean="0"/>
              <a:t> </a:t>
            </a:r>
            <a:r>
              <a:rPr lang="ru-RU" sz="1800" dirty="0" err="1" smtClean="0"/>
              <a:t>можна</a:t>
            </a:r>
            <a:r>
              <a:rPr lang="ru-RU" sz="1800" dirty="0" smtClean="0"/>
              <a:t> </a:t>
            </a:r>
            <a:r>
              <a:rPr lang="ru-RU" sz="1800" dirty="0" err="1" smtClean="0"/>
              <a:t>зчитувати</a:t>
            </a:r>
            <a:r>
              <a:rPr lang="ru-RU" sz="1800" dirty="0" smtClean="0"/>
              <a:t> дан</a:t>
            </a:r>
            <a:r>
              <a:rPr lang="uk-UA" sz="1800" dirty="0" smtClean="0"/>
              <a:t>і, які передаються в перетворювач по послідовному інтерфейсу.</a:t>
            </a:r>
            <a:r>
              <a:rPr lang="ru-RU" sz="1800" dirty="0" smtClean="0"/>
              <a:t> </a:t>
            </a: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105280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778024"/>
            <a:ext cx="8496944" cy="1066800"/>
          </a:xfrm>
        </p:spPr>
        <p:txBody>
          <a:bodyPr>
            <a:normAutofit fontScale="90000"/>
          </a:bodyPr>
          <a:lstStyle/>
          <a:p>
            <a:r>
              <a:rPr lang="uk-UA" dirty="0">
                <a:solidFill>
                  <a:srgbClr val="00B0F0"/>
                </a:solidFill>
              </a:rPr>
              <a:t>Послідовний інтерфейс </a:t>
            </a:r>
            <a:r>
              <a:rPr lang="en-US" dirty="0" smtClean="0">
                <a:solidFill>
                  <a:srgbClr val="00B0F0"/>
                </a:solidFill>
              </a:rPr>
              <a:t>UART</a:t>
            </a:r>
            <a:r>
              <a:rPr lang="uk-UA" dirty="0" smtClean="0">
                <a:solidFill>
                  <a:srgbClr val="00B0F0"/>
                </a:solidFill>
              </a:rPr>
              <a:t>. Перетворювач </a:t>
            </a:r>
            <a:r>
              <a:rPr lang="en-US" dirty="0" smtClean="0">
                <a:solidFill>
                  <a:srgbClr val="00B0F0"/>
                </a:solidFill>
              </a:rPr>
              <a:t>USB-UART (USB-TTL)</a:t>
            </a:r>
            <a:endParaRPr lang="uk-UA" dirty="0">
              <a:solidFill>
                <a:srgbClr val="00B0F0"/>
              </a:solidFill>
            </a:endParaRPr>
          </a:p>
        </p:txBody>
      </p:sp>
      <p:pic>
        <p:nvPicPr>
          <p:cNvPr id="45058" name="Picture 2" descr="http://www.haoyuelectronics.com/ebay/CP2102_module/CP2102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16832"/>
            <a:ext cx="6264696" cy="469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41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778024"/>
            <a:ext cx="8496944" cy="1066800"/>
          </a:xfrm>
        </p:spPr>
        <p:txBody>
          <a:bodyPr>
            <a:normAutofit fontScale="90000"/>
          </a:bodyPr>
          <a:lstStyle/>
          <a:p>
            <a:r>
              <a:rPr lang="uk-UA" dirty="0">
                <a:solidFill>
                  <a:srgbClr val="00B0F0"/>
                </a:solidFill>
              </a:rPr>
              <a:t>Послідовний інтерфейс </a:t>
            </a:r>
            <a:r>
              <a:rPr lang="en-US" dirty="0" smtClean="0">
                <a:solidFill>
                  <a:srgbClr val="00B0F0"/>
                </a:solidFill>
              </a:rPr>
              <a:t>UART</a:t>
            </a:r>
            <a:r>
              <a:rPr lang="uk-UA" dirty="0" smtClean="0">
                <a:solidFill>
                  <a:srgbClr val="00B0F0"/>
                </a:solidFill>
              </a:rPr>
              <a:t>. Перетворювач </a:t>
            </a:r>
            <a:r>
              <a:rPr lang="en-US" dirty="0" smtClean="0">
                <a:solidFill>
                  <a:srgbClr val="00B0F0"/>
                </a:solidFill>
              </a:rPr>
              <a:t>USB-UART (USB-TTL)</a:t>
            </a:r>
            <a:endParaRPr lang="uk-UA" dirty="0">
              <a:solidFill>
                <a:srgbClr val="00B0F0"/>
              </a:solidFill>
            </a:endParaRPr>
          </a:p>
        </p:txBody>
      </p:sp>
      <p:pic>
        <p:nvPicPr>
          <p:cNvPr id="46082" name="Picture 2" descr="http://www.wvshare.com/img/devkit/accBoard/FT232-USB-UART-Board-Type-A/FT232-USB-UART-Board-Type-A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2060848"/>
            <a:ext cx="5876925" cy="441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6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778024"/>
            <a:ext cx="8496944" cy="1066800"/>
          </a:xfrm>
        </p:spPr>
        <p:txBody>
          <a:bodyPr>
            <a:normAutofit fontScale="90000"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Монітор послідовного </a:t>
            </a:r>
            <a:r>
              <a:rPr lang="uk-UA" dirty="0" err="1" smtClean="0">
                <a:solidFill>
                  <a:srgbClr val="00B0F0"/>
                </a:solidFill>
              </a:rPr>
              <a:t>інтефейсу</a:t>
            </a:r>
            <a:r>
              <a:rPr lang="uk-UA" dirty="0" smtClean="0">
                <a:solidFill>
                  <a:srgbClr val="00B0F0"/>
                </a:solidFill>
              </a:rPr>
              <a:t>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800" dirty="0" err="1" smtClean="0"/>
              <a:t>Дозволя</a:t>
            </a:r>
            <a:r>
              <a:rPr lang="uk-UA" sz="1800" dirty="0" smtClean="0"/>
              <a:t>є обмінюватись даними між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uk-UA" sz="1800" dirty="0" smtClean="0"/>
              <a:t>і ПК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ru-RU" sz="1800" dirty="0" smtClean="0"/>
              <a:t>Для в</a:t>
            </a:r>
            <a:r>
              <a:rPr lang="uk-UA" sz="1800" dirty="0" smtClean="0"/>
              <a:t>і</a:t>
            </a:r>
            <a:r>
              <a:rPr lang="ru-RU" sz="1800" dirty="0" err="1" smtClean="0"/>
              <a:t>дкривання</a:t>
            </a:r>
            <a:r>
              <a:rPr lang="ru-RU" sz="1800" dirty="0" smtClean="0"/>
              <a:t> </a:t>
            </a:r>
            <a:r>
              <a:rPr lang="ru-RU" sz="1800" dirty="0" err="1" smtClean="0"/>
              <a:t>монітору</a:t>
            </a:r>
            <a:r>
              <a:rPr lang="ru-RU" sz="1800" dirty="0" smtClean="0"/>
              <a:t> </a:t>
            </a:r>
            <a:r>
              <a:rPr lang="ru-RU" sz="1800" dirty="0" err="1" smtClean="0"/>
              <a:t>необхідно</a:t>
            </a:r>
            <a:r>
              <a:rPr lang="ru-RU" sz="1800" dirty="0" smtClean="0"/>
              <a:t> </a:t>
            </a:r>
            <a:r>
              <a:rPr lang="ru-RU" sz="1800" dirty="0" err="1" smtClean="0"/>
              <a:t>спершу</a:t>
            </a:r>
            <a:r>
              <a:rPr lang="ru-RU" sz="1800" dirty="0" smtClean="0"/>
              <a:t> обрати номер </a:t>
            </a:r>
            <a:r>
              <a:rPr lang="ru-RU" sz="1800" dirty="0" err="1" smtClean="0"/>
              <a:t>віртуального</a:t>
            </a:r>
            <a:r>
              <a:rPr lang="ru-RU" sz="1800" dirty="0" smtClean="0"/>
              <a:t> </a:t>
            </a:r>
            <a:r>
              <a:rPr lang="en-US" sz="1800" dirty="0" smtClean="0"/>
              <a:t>COM </a:t>
            </a:r>
            <a:r>
              <a:rPr lang="uk-UA" sz="1800" dirty="0" err="1" smtClean="0"/>
              <a:t>порта</a:t>
            </a:r>
            <a:r>
              <a:rPr lang="uk-UA" sz="1800" dirty="0" smtClean="0"/>
              <a:t> через який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uk-UA" sz="1800" dirty="0" smtClean="0"/>
              <a:t>підключена</a:t>
            </a:r>
            <a:r>
              <a:rPr lang="en-US" sz="1800" dirty="0" smtClean="0"/>
              <a:t> </a:t>
            </a:r>
            <a:r>
              <a:rPr lang="uk-UA" sz="1800" dirty="0" smtClean="0"/>
              <a:t>до ПК</a:t>
            </a:r>
            <a:r>
              <a:rPr lang="ru-RU" sz="1800" dirty="0" smtClean="0"/>
              <a:t> </a:t>
            </a:r>
            <a:r>
              <a:rPr lang="uk-UA" sz="1800" dirty="0" smtClean="0"/>
              <a:t>і натиснути </a:t>
            </a:r>
            <a:r>
              <a:rPr lang="en-US" sz="1800" dirty="0"/>
              <a:t>Ctrl + </a:t>
            </a:r>
            <a:r>
              <a:rPr lang="en-US" sz="1800" dirty="0" smtClean="0"/>
              <a:t>Shift </a:t>
            </a:r>
            <a:r>
              <a:rPr lang="en-US" sz="1800" dirty="0"/>
              <a:t>+ M, </a:t>
            </a:r>
            <a:r>
              <a:rPr lang="ru-RU" sz="1800" dirty="0" err="1"/>
              <a:t>або</a:t>
            </a:r>
            <a:r>
              <a:rPr lang="ru-RU" sz="1800" dirty="0"/>
              <a:t> </a:t>
            </a:r>
            <a:r>
              <a:rPr lang="ru-RU" sz="1800" dirty="0" smtClean="0"/>
              <a:t>кнопку</a:t>
            </a: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ru-RU" sz="1800" dirty="0" smtClean="0"/>
              <a:t>На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uk-UA" sz="1800" dirty="0" smtClean="0"/>
              <a:t>і в моніторі послідовного інтерфейсу повинна бути встановлена одна і та ж швидкість з'єднання</a:t>
            </a:r>
            <a:r>
              <a:rPr lang="en-US" sz="1800" dirty="0" smtClean="0"/>
              <a:t>;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uk-UA" sz="1800" dirty="0" smtClean="0"/>
              <a:t>В </a:t>
            </a:r>
            <a:r>
              <a:rPr lang="en-US" sz="1800" dirty="0" err="1"/>
              <a:t>Arduino</a:t>
            </a:r>
            <a:r>
              <a:rPr lang="en-US" sz="1800" dirty="0"/>
              <a:t> </a:t>
            </a:r>
            <a:r>
              <a:rPr lang="uk-UA" sz="1800" dirty="0" smtClean="0"/>
              <a:t> швидкість з'єднання задається програмно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uk-UA" sz="1800" dirty="0" smtClean="0"/>
              <a:t>В моніторі </a:t>
            </a:r>
            <a:r>
              <a:rPr lang="uk-UA" sz="1800" dirty="0"/>
              <a:t>послідовного </a:t>
            </a:r>
            <a:r>
              <a:rPr lang="uk-UA" sz="1800" dirty="0" smtClean="0"/>
              <a:t>інтерфейсу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IDE </a:t>
            </a:r>
            <a:r>
              <a:rPr lang="uk-UA" sz="1800" dirty="0" smtClean="0"/>
              <a:t>швидкість з'єднання обирається в нижньому правому куті.</a:t>
            </a: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344" y="3356992"/>
            <a:ext cx="539696" cy="483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09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778024"/>
            <a:ext cx="8496944" cy="1066800"/>
          </a:xfrm>
        </p:spPr>
        <p:txBody>
          <a:bodyPr>
            <a:normAutofit fontScale="90000"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Монітор послідовного </a:t>
            </a:r>
            <a:r>
              <a:rPr lang="uk-UA" dirty="0" err="1" smtClean="0">
                <a:solidFill>
                  <a:srgbClr val="00B0F0"/>
                </a:solidFill>
              </a:rPr>
              <a:t>інтефейсу</a:t>
            </a:r>
            <a:r>
              <a:rPr lang="uk-UA" dirty="0" smtClean="0">
                <a:solidFill>
                  <a:srgbClr val="00B0F0"/>
                </a:solidFill>
              </a:rPr>
              <a:t> </a:t>
            </a:r>
            <a:r>
              <a:rPr lang="en-US" dirty="0" err="1" smtClean="0">
                <a:solidFill>
                  <a:srgbClr val="00B0F0"/>
                </a:solidFill>
              </a:rPr>
              <a:t>Arduino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121" y="2351003"/>
            <a:ext cx="6680086" cy="367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629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778024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Hello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World</a:t>
            </a:r>
            <a:r>
              <a:rPr lang="ru-RU" sz="3200" dirty="0">
                <a:solidFill>
                  <a:srgbClr val="00B0F0"/>
                </a:solidFill>
              </a:rPr>
              <a:t> для </a:t>
            </a:r>
            <a:r>
              <a:rPr lang="ru-RU" sz="3200" dirty="0" err="1">
                <a:solidFill>
                  <a:srgbClr val="00B0F0"/>
                </a:solidFill>
              </a:rPr>
              <a:t>Arduino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smtClean="0">
                <a:solidFill>
                  <a:srgbClr val="00B0F0"/>
                </a:solidFill>
              </a:rPr>
              <a:t>– передача тексту </a:t>
            </a:r>
            <a:r>
              <a:rPr lang="ru-RU" sz="3200" dirty="0">
                <a:solidFill>
                  <a:srgbClr val="00B0F0"/>
                </a:solidFill>
              </a:rPr>
              <a:t>на ПК через </a:t>
            </a:r>
            <a:r>
              <a:rPr lang="ru-RU" sz="3200" dirty="0" err="1">
                <a:solidFill>
                  <a:srgbClr val="00B0F0"/>
                </a:solidFill>
              </a:rPr>
              <a:t>послідовний</a:t>
            </a:r>
            <a:r>
              <a:rPr lang="ru-RU" sz="3200" dirty="0">
                <a:solidFill>
                  <a:srgbClr val="00B0F0"/>
                </a:solidFill>
              </a:rPr>
              <a:t> порт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Перейдіть в папку </a:t>
            </a:r>
            <a:r>
              <a:rPr lang="en-US" sz="1800" dirty="0" smtClean="0"/>
              <a:t>“1.Hello_World”, </a:t>
            </a:r>
            <a:r>
              <a:rPr lang="ru-RU" sz="1800" dirty="0" smtClean="0"/>
              <a:t>знай</a:t>
            </a:r>
            <a:r>
              <a:rPr lang="uk-UA" sz="1800" dirty="0" err="1" smtClean="0"/>
              <a:t>діть</a:t>
            </a:r>
            <a:r>
              <a:rPr lang="uk-UA" sz="1800" dirty="0" smtClean="0"/>
              <a:t> скетч  </a:t>
            </a:r>
            <a:r>
              <a:rPr lang="en-US" sz="1800" dirty="0" err="1" smtClean="0"/>
              <a:t>hello_world.ino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ru-RU" sz="1800" dirty="0" smtClean="0"/>
              <a:t>В</a:t>
            </a:r>
            <a:r>
              <a:rPr lang="uk-UA" sz="1800" dirty="0" smtClean="0"/>
              <a:t>і</a:t>
            </a:r>
            <a:r>
              <a:rPr lang="ru-RU" sz="1800" dirty="0" err="1" smtClean="0"/>
              <a:t>дкрийте</a:t>
            </a:r>
            <a:r>
              <a:rPr lang="ru-RU" sz="1800" dirty="0" smtClean="0"/>
              <a:t> </a:t>
            </a:r>
            <a:r>
              <a:rPr lang="ru-RU" sz="1800" dirty="0" err="1" smtClean="0"/>
              <a:t>цей</a:t>
            </a:r>
            <a:r>
              <a:rPr lang="ru-RU" sz="1800" dirty="0" smtClean="0"/>
              <a:t> скетч в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IDE;</a:t>
            </a:r>
            <a:endParaRPr lang="ru-RU" sz="1800" dirty="0" smtClean="0"/>
          </a:p>
          <a:p>
            <a:pPr>
              <a:lnSpc>
                <a:spcPct val="150000"/>
              </a:lnSpc>
            </a:pPr>
            <a:r>
              <a:rPr lang="uk-UA" sz="1800" dirty="0" smtClean="0"/>
              <a:t>Перевірте, що в налаштуваннях </a:t>
            </a:r>
            <a:r>
              <a:rPr lang="en-US" sz="1800" dirty="0" err="1"/>
              <a:t>Arduino</a:t>
            </a:r>
            <a:r>
              <a:rPr lang="en-US" sz="1800" dirty="0"/>
              <a:t> </a:t>
            </a:r>
            <a:r>
              <a:rPr lang="en-US" sz="1800" dirty="0" smtClean="0"/>
              <a:t>IDE</a:t>
            </a:r>
            <a:r>
              <a:rPr lang="uk-UA" sz="1800" dirty="0"/>
              <a:t> </a:t>
            </a:r>
            <a:r>
              <a:rPr lang="uk-UA" sz="1800" dirty="0" smtClean="0"/>
              <a:t>стоїть плата </a:t>
            </a:r>
            <a:r>
              <a:rPr lang="en-US" sz="1800" dirty="0" smtClean="0"/>
              <a:t>Leonardo;</a:t>
            </a:r>
            <a:endParaRPr lang="uk-UA" sz="1800" dirty="0" smtClean="0"/>
          </a:p>
          <a:p>
            <a:pPr>
              <a:lnSpc>
                <a:spcPct val="150000"/>
              </a:lnSpc>
            </a:pPr>
            <a:r>
              <a:rPr lang="uk-UA" sz="1800" dirty="0" smtClean="0"/>
              <a:t>Підключіть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Leonardo </a:t>
            </a:r>
            <a:r>
              <a:rPr lang="ru-RU" sz="1800" dirty="0" smtClean="0"/>
              <a:t>до ПК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ru-RU" sz="1800" dirty="0" smtClean="0"/>
              <a:t>Перев</a:t>
            </a:r>
            <a:r>
              <a:rPr lang="uk-UA" sz="1800" dirty="0" smtClean="0"/>
              <a:t>і</a:t>
            </a:r>
            <a:r>
              <a:rPr lang="ru-RU" sz="1800" dirty="0" smtClean="0"/>
              <a:t>рте, </a:t>
            </a:r>
            <a:r>
              <a:rPr lang="ru-RU" sz="1800" dirty="0" err="1" smtClean="0"/>
              <a:t>що</a:t>
            </a:r>
            <a:r>
              <a:rPr lang="ru-RU" sz="1800" dirty="0" smtClean="0"/>
              <a:t> </a:t>
            </a:r>
            <a:r>
              <a:rPr lang="en-US" sz="1800" dirty="0" err="1"/>
              <a:t>Arduino</a:t>
            </a:r>
            <a:r>
              <a:rPr lang="en-US" sz="1800" dirty="0"/>
              <a:t> </a:t>
            </a:r>
            <a:r>
              <a:rPr lang="en-US" sz="1800" dirty="0" smtClean="0"/>
              <a:t>IDE</a:t>
            </a:r>
            <a:r>
              <a:rPr lang="uk-UA" sz="1800" dirty="0"/>
              <a:t> </a:t>
            </a:r>
            <a:r>
              <a:rPr lang="uk-UA" sz="1800" dirty="0" smtClean="0"/>
              <a:t>визначила порт по якому підключилася </a:t>
            </a:r>
            <a:r>
              <a:rPr lang="en-US" sz="1800" dirty="0" err="1"/>
              <a:t>Arduino</a:t>
            </a:r>
            <a:r>
              <a:rPr lang="en-US" sz="1800" dirty="0"/>
              <a:t> Leonardo </a:t>
            </a:r>
            <a:r>
              <a:rPr lang="en-US" sz="1800" dirty="0" smtClean="0"/>
              <a:t>;</a:t>
            </a:r>
            <a:endParaRPr lang="uk-UA" sz="1800" dirty="0" smtClean="0"/>
          </a:p>
          <a:p>
            <a:pPr>
              <a:lnSpc>
                <a:spcPct val="150000"/>
              </a:lnSpc>
            </a:pPr>
            <a:r>
              <a:rPr lang="uk-UA" sz="1800" dirty="0" smtClean="0"/>
              <a:t>Відкомпілюйте і запустіть відкритий скетч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ru-RU" sz="1800" dirty="0" smtClean="0"/>
              <a:t>В</a:t>
            </a:r>
            <a:r>
              <a:rPr lang="uk-UA" sz="1800" dirty="0" smtClean="0"/>
              <a:t>і</a:t>
            </a:r>
            <a:r>
              <a:rPr lang="ru-RU" sz="1800" dirty="0" err="1" smtClean="0"/>
              <a:t>дкрийте</a:t>
            </a:r>
            <a:r>
              <a:rPr lang="ru-RU" sz="1800" dirty="0" smtClean="0"/>
              <a:t> </a:t>
            </a:r>
            <a:r>
              <a:rPr lang="ru-RU" sz="1800" dirty="0" err="1" smtClean="0"/>
              <a:t>мон</a:t>
            </a:r>
            <a:r>
              <a:rPr lang="uk-UA" sz="1800" dirty="0" err="1" smtClean="0"/>
              <a:t>ітор</a:t>
            </a:r>
            <a:r>
              <a:rPr lang="uk-UA" sz="1800" dirty="0" smtClean="0"/>
              <a:t> послідовного </a:t>
            </a:r>
            <a:r>
              <a:rPr lang="uk-UA" sz="1800" dirty="0" err="1" smtClean="0"/>
              <a:t>порта</a:t>
            </a:r>
            <a:r>
              <a:rPr lang="en-US" sz="1800" dirty="0" smtClean="0"/>
              <a:t>;</a:t>
            </a:r>
            <a:endParaRPr lang="uk-UA" sz="1800" dirty="0" smtClean="0"/>
          </a:p>
          <a:p>
            <a:pPr>
              <a:lnSpc>
                <a:spcPct val="150000"/>
              </a:lnSpc>
            </a:pPr>
            <a:r>
              <a:rPr lang="uk-UA" sz="1800" dirty="0" smtClean="0"/>
              <a:t>Переконайтесь що у вікні монітору з'являється текст, який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uk-UA" sz="1800" dirty="0" smtClean="0"/>
              <a:t>передає по послідовному інтерфейсу.</a:t>
            </a:r>
            <a:endParaRPr lang="ru-RU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15344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778024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Hello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World</a:t>
            </a:r>
            <a:r>
              <a:rPr lang="ru-RU" sz="3200" dirty="0">
                <a:solidFill>
                  <a:srgbClr val="00B0F0"/>
                </a:solidFill>
              </a:rPr>
              <a:t> для </a:t>
            </a:r>
            <a:r>
              <a:rPr lang="ru-RU" sz="3200" dirty="0" err="1">
                <a:solidFill>
                  <a:srgbClr val="00B0F0"/>
                </a:solidFill>
              </a:rPr>
              <a:t>Arduino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smtClean="0">
                <a:solidFill>
                  <a:srgbClr val="00B0F0"/>
                </a:solidFill>
              </a:rPr>
              <a:t>– передача тексту </a:t>
            </a:r>
            <a:r>
              <a:rPr lang="ru-RU" sz="3200" dirty="0">
                <a:solidFill>
                  <a:srgbClr val="00B0F0"/>
                </a:solidFill>
              </a:rPr>
              <a:t>на ПК через </a:t>
            </a:r>
            <a:r>
              <a:rPr lang="ru-RU" sz="3200" dirty="0" err="1">
                <a:solidFill>
                  <a:srgbClr val="00B0F0"/>
                </a:solidFill>
              </a:rPr>
              <a:t>послідовний</a:t>
            </a:r>
            <a:r>
              <a:rPr lang="ru-RU" sz="3200" dirty="0">
                <a:solidFill>
                  <a:srgbClr val="00B0F0"/>
                </a:solidFill>
              </a:rPr>
              <a:t> порт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r>
              <a:rPr lang="en-US" sz="1800" dirty="0"/>
              <a:t>void setup() </a:t>
            </a: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 smtClean="0"/>
              <a:t>{</a:t>
            </a: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r>
              <a:rPr lang="uk-UA" sz="1800" dirty="0"/>
              <a:t> </a:t>
            </a:r>
            <a:r>
              <a:rPr lang="uk-UA" sz="1800" dirty="0" smtClean="0"/>
              <a:t>     </a:t>
            </a:r>
            <a:r>
              <a:rPr lang="en-US" sz="1800" dirty="0" err="1" smtClean="0"/>
              <a:t>Serial.begin</a:t>
            </a:r>
            <a:r>
              <a:rPr lang="en-US" sz="1800" dirty="0" smtClean="0"/>
              <a:t>(9600</a:t>
            </a:r>
            <a:r>
              <a:rPr lang="en-US" sz="1800" dirty="0"/>
              <a:t>);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/>
              <a:t>}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/>
              <a:t>void loop() </a:t>
            </a: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 smtClean="0"/>
              <a:t>{</a:t>
            </a: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r>
              <a:rPr lang="uk-UA" sz="1800" dirty="0"/>
              <a:t> </a:t>
            </a:r>
            <a:r>
              <a:rPr lang="uk-UA" sz="1800" dirty="0" smtClean="0"/>
              <a:t>     </a:t>
            </a:r>
            <a:r>
              <a:rPr lang="en-US" sz="1800" dirty="0" err="1" smtClean="0"/>
              <a:t>Serial.println</a:t>
            </a:r>
            <a:r>
              <a:rPr lang="en-US" sz="1800" dirty="0"/>
              <a:t>("Hello World</a:t>
            </a:r>
            <a:r>
              <a:rPr lang="en-US" sz="1800" dirty="0" smtClean="0"/>
              <a:t>!");</a:t>
            </a: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r>
              <a:rPr lang="uk-UA" sz="1800" dirty="0"/>
              <a:t> </a:t>
            </a:r>
            <a:r>
              <a:rPr lang="uk-UA" sz="1800" dirty="0" smtClean="0"/>
              <a:t>     </a:t>
            </a:r>
            <a:r>
              <a:rPr lang="en-US" sz="1800" dirty="0" smtClean="0"/>
              <a:t>delay(1000</a:t>
            </a:r>
            <a:r>
              <a:rPr lang="en-US" sz="1800" dirty="0"/>
              <a:t>);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/>
              <a:t>}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83587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778024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Hello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World</a:t>
            </a:r>
            <a:r>
              <a:rPr lang="ru-RU" sz="3200" dirty="0">
                <a:solidFill>
                  <a:srgbClr val="00B0F0"/>
                </a:solidFill>
              </a:rPr>
              <a:t> для </a:t>
            </a:r>
            <a:r>
              <a:rPr lang="ru-RU" sz="3200" dirty="0" err="1">
                <a:solidFill>
                  <a:srgbClr val="00B0F0"/>
                </a:solidFill>
              </a:rPr>
              <a:t>Arduino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smtClean="0">
                <a:solidFill>
                  <a:srgbClr val="00B0F0"/>
                </a:solidFill>
              </a:rPr>
              <a:t>– передача тексту </a:t>
            </a:r>
            <a:r>
              <a:rPr lang="ru-RU" sz="3200" dirty="0">
                <a:solidFill>
                  <a:srgbClr val="00B0F0"/>
                </a:solidFill>
              </a:rPr>
              <a:t>на ПК через </a:t>
            </a:r>
            <a:r>
              <a:rPr lang="ru-RU" sz="3200" dirty="0" err="1">
                <a:solidFill>
                  <a:srgbClr val="00B0F0"/>
                </a:solidFill>
              </a:rPr>
              <a:t>послідовний</a:t>
            </a:r>
            <a:r>
              <a:rPr lang="ru-RU" sz="3200" dirty="0">
                <a:solidFill>
                  <a:srgbClr val="00B0F0"/>
                </a:solidFill>
              </a:rPr>
              <a:t> порт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r>
              <a:rPr lang="uk-UA" sz="1800" dirty="0" smtClean="0"/>
              <a:t>Функція</a:t>
            </a:r>
            <a:r>
              <a:rPr lang="en-US" sz="1800" dirty="0" smtClean="0"/>
              <a:t> </a:t>
            </a:r>
            <a:r>
              <a:rPr lang="en-US" sz="1800" dirty="0"/>
              <a:t>setup</a:t>
            </a:r>
            <a:r>
              <a:rPr lang="en-US" sz="1800" dirty="0" smtClean="0"/>
              <a:t>()</a:t>
            </a:r>
            <a:r>
              <a:rPr lang="uk-UA" sz="1800" dirty="0" smtClean="0"/>
              <a:t> викликається лише один раз – одразу після запуску програми</a:t>
            </a:r>
            <a:r>
              <a:rPr lang="en-US" sz="1800" dirty="0" smtClean="0"/>
              <a:t>;</a:t>
            </a:r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r>
              <a:rPr lang="uk-UA" sz="1800" dirty="0" smtClean="0"/>
              <a:t>Функція</a:t>
            </a:r>
            <a:r>
              <a:rPr lang="en-US" sz="1800" dirty="0" smtClean="0"/>
              <a:t> </a:t>
            </a:r>
            <a:r>
              <a:rPr lang="en-US" sz="1800" dirty="0"/>
              <a:t>loop() </a:t>
            </a:r>
            <a:r>
              <a:rPr lang="en-US" sz="1800" dirty="0" smtClean="0"/>
              <a:t> </a:t>
            </a:r>
            <a:r>
              <a:rPr lang="uk-UA" sz="1800" dirty="0" smtClean="0"/>
              <a:t>викликається циклічно</a:t>
            </a:r>
            <a:r>
              <a:rPr lang="en-US" sz="1800" dirty="0" smtClean="0"/>
              <a:t>;</a:t>
            </a:r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 err="1"/>
              <a:t>Serial.begin</a:t>
            </a:r>
            <a:r>
              <a:rPr lang="en-US" sz="1800" dirty="0"/>
              <a:t>(9600</a:t>
            </a:r>
            <a:r>
              <a:rPr lang="en-US" sz="1800" dirty="0" smtClean="0"/>
              <a:t>) – </a:t>
            </a:r>
            <a:r>
              <a:rPr lang="ru-RU" sz="1800" dirty="0" smtClean="0"/>
              <a:t>зада</a:t>
            </a:r>
            <a:r>
              <a:rPr lang="uk-UA" sz="1800" dirty="0" err="1" smtClean="0"/>
              <a:t>ємо</a:t>
            </a:r>
            <a:r>
              <a:rPr lang="uk-UA" sz="1800" dirty="0" smtClean="0"/>
              <a:t> швидкість передачі даних</a:t>
            </a:r>
            <a:r>
              <a:rPr lang="en-US" sz="1800" dirty="0" smtClean="0"/>
              <a:t>;</a:t>
            </a:r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 err="1"/>
              <a:t>Serial.println</a:t>
            </a:r>
            <a:r>
              <a:rPr lang="en-US" sz="1800" dirty="0"/>
              <a:t>("Hello World</a:t>
            </a:r>
            <a:r>
              <a:rPr lang="en-US" sz="1800" dirty="0" smtClean="0"/>
              <a:t>!") – </a:t>
            </a:r>
            <a:r>
              <a:rPr lang="ru-RU" sz="1800" dirty="0" smtClean="0"/>
              <a:t>переда</a:t>
            </a:r>
            <a:r>
              <a:rPr lang="uk-UA" sz="1800" dirty="0" smtClean="0"/>
              <a:t>є</a:t>
            </a:r>
            <a:r>
              <a:rPr lang="ru-RU" sz="1800" dirty="0" err="1" smtClean="0"/>
              <a:t>мо</a:t>
            </a:r>
            <a:r>
              <a:rPr lang="ru-RU" sz="1800" dirty="0" smtClean="0"/>
              <a:t> </a:t>
            </a:r>
            <a:r>
              <a:rPr lang="ru-RU" sz="1800" dirty="0" err="1" smtClean="0"/>
              <a:t>дані</a:t>
            </a:r>
            <a:r>
              <a:rPr lang="ru-RU" sz="1800" dirty="0" smtClean="0"/>
              <a:t> на ПК</a:t>
            </a:r>
            <a:r>
              <a:rPr lang="en-US" sz="1800" dirty="0" smtClean="0"/>
              <a:t>;</a:t>
            </a:r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/>
              <a:t>delay(1000</a:t>
            </a:r>
            <a:r>
              <a:rPr lang="en-US" sz="1800" dirty="0" smtClean="0"/>
              <a:t>) – </a:t>
            </a:r>
            <a:r>
              <a:rPr lang="uk-UA" sz="1800" dirty="0" smtClean="0"/>
              <a:t>робимо затримку в 1000 </a:t>
            </a:r>
            <a:r>
              <a:rPr lang="uk-UA" sz="1800" dirty="0" err="1" smtClean="0"/>
              <a:t>мілісекунд</a:t>
            </a:r>
            <a:r>
              <a:rPr lang="en-US" sz="1800" dirty="0" smtClean="0"/>
              <a:t>;</a:t>
            </a:r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</p:spTree>
    <p:extLst>
      <p:ext uri="{BB962C8B-B14F-4D97-AF65-F5344CB8AC3E}">
        <p14:creationId xmlns:p14="http://schemas.microsoft.com/office/powerpoint/2010/main" val="418457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229600" cy="1066800"/>
          </a:xfrm>
        </p:spPr>
        <p:txBody>
          <a:bodyPr/>
          <a:lstStyle/>
          <a:p>
            <a:r>
              <a:rPr lang="uk-UA" dirty="0" smtClean="0">
                <a:solidFill>
                  <a:srgbClr val="00B0F0"/>
                </a:solidFill>
              </a:rPr>
              <a:t>Архітектура мікропроцесору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28192"/>
            <a:ext cx="8363272" cy="4925144"/>
          </a:xfrm>
        </p:spPr>
        <p:txBody>
          <a:bodyPr>
            <a:noAutofit/>
          </a:bodyPr>
          <a:lstStyle/>
          <a:p>
            <a:pPr marL="109728" indent="0">
              <a:lnSpc>
                <a:spcPct val="150000"/>
              </a:lnSpc>
              <a:buNone/>
            </a:pPr>
            <a:r>
              <a:rPr lang="uk-UA" sz="1800" dirty="0" smtClean="0"/>
              <a:t>Кожен процесор має</a:t>
            </a:r>
            <a:r>
              <a:rPr lang="en-US" sz="1800" dirty="0"/>
              <a:t>:</a:t>
            </a:r>
            <a:endParaRPr lang="uk-UA" sz="1800" dirty="0" smtClean="0"/>
          </a:p>
          <a:p>
            <a:pPr>
              <a:lnSpc>
                <a:spcPct val="150000"/>
              </a:lnSpc>
            </a:pPr>
            <a:r>
              <a:rPr lang="ru-RU" sz="1800" dirty="0" err="1" smtClean="0"/>
              <a:t>Наб</a:t>
            </a:r>
            <a:r>
              <a:rPr lang="uk-UA" sz="1800" dirty="0" err="1" smtClean="0"/>
              <a:t>ір</a:t>
            </a:r>
            <a:r>
              <a:rPr lang="uk-UA" sz="1800" dirty="0" smtClean="0"/>
              <a:t> інструкцій, які він може виконувати (</a:t>
            </a:r>
            <a:r>
              <a:rPr lang="uk-UA" sz="1800" dirty="0" err="1" smtClean="0"/>
              <a:t>ассемблер</a:t>
            </a:r>
            <a:r>
              <a:rPr lang="uk-UA" sz="1800" dirty="0" smtClean="0"/>
              <a:t>)</a:t>
            </a:r>
            <a:r>
              <a:rPr lang="en-US" sz="1800" dirty="0" smtClean="0"/>
              <a:t>;</a:t>
            </a:r>
            <a:endParaRPr lang="uk-UA" sz="1800" dirty="0" smtClean="0"/>
          </a:p>
          <a:p>
            <a:pPr>
              <a:lnSpc>
                <a:spcPct val="150000"/>
              </a:lnSpc>
            </a:pPr>
            <a:r>
              <a:rPr lang="uk-UA" sz="1800" dirty="0" smtClean="0"/>
              <a:t>Набір регістрів загального призначення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uk-UA" sz="1800" dirty="0" smtClean="0"/>
              <a:t>Розрядність регістрів визначає розрядність процесору</a:t>
            </a:r>
            <a:r>
              <a:rPr lang="en-US" sz="1800" dirty="0"/>
              <a:t>;</a:t>
            </a: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ru-RU" sz="1800" dirty="0" err="1" smtClean="0"/>
              <a:t>Спос</a:t>
            </a:r>
            <a:r>
              <a:rPr lang="uk-UA" sz="1800" dirty="0" err="1" smtClean="0"/>
              <a:t>іб</a:t>
            </a:r>
            <a:r>
              <a:rPr lang="uk-UA" sz="1800" dirty="0"/>
              <a:t> </a:t>
            </a:r>
            <a:r>
              <a:rPr lang="uk-UA" sz="1800" dirty="0" smtClean="0"/>
              <a:t>зчитування </a:t>
            </a:r>
            <a:r>
              <a:rPr lang="uk-UA" sz="1800" dirty="0" err="1" smtClean="0"/>
              <a:t>операндів</a:t>
            </a:r>
            <a:r>
              <a:rPr lang="uk-UA" sz="1800" dirty="0" smtClean="0"/>
              <a:t> арифметико-логічного пристрою з регістрів, або пам'яті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ru-RU" sz="1800" dirty="0" err="1" smtClean="0"/>
              <a:t>Спос</a:t>
            </a:r>
            <a:r>
              <a:rPr lang="uk-UA" sz="1800" dirty="0" err="1" smtClean="0"/>
              <a:t>іб</a:t>
            </a:r>
            <a:r>
              <a:rPr lang="uk-UA" sz="1800" dirty="0" smtClean="0"/>
              <a:t> обміну даними з периферійними пристроями</a:t>
            </a:r>
            <a:r>
              <a:rPr lang="en-US" sz="1800" dirty="0" smtClean="0"/>
              <a:t>;</a:t>
            </a:r>
            <a:endParaRPr lang="uk-UA" sz="1800" dirty="0" smtClean="0"/>
          </a:p>
          <a:p>
            <a:pPr>
              <a:lnSpc>
                <a:spcPct val="150000"/>
              </a:lnSpc>
            </a:pPr>
            <a:r>
              <a:rPr lang="uk-UA" sz="1800" dirty="0" smtClean="0"/>
              <a:t>Способи адресації.</a:t>
            </a: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r>
              <a:rPr lang="ru-RU" sz="1800" dirty="0" smtClean="0"/>
              <a:t>Все </a:t>
            </a:r>
            <a:r>
              <a:rPr lang="ru-RU" sz="1800" dirty="0" err="1" smtClean="0"/>
              <a:t>це</a:t>
            </a:r>
            <a:r>
              <a:rPr lang="ru-RU" sz="1800" dirty="0" smtClean="0"/>
              <a:t> </a:t>
            </a:r>
            <a:r>
              <a:rPr lang="ru-RU" sz="1800" dirty="0" err="1" smtClean="0"/>
              <a:t>визначає</a:t>
            </a:r>
            <a:r>
              <a:rPr lang="ru-RU" sz="1800" dirty="0" smtClean="0"/>
              <a:t> </a:t>
            </a:r>
            <a:r>
              <a:rPr lang="ru-RU" sz="1800" dirty="0" err="1" smtClean="0"/>
              <a:t>арх</a:t>
            </a:r>
            <a:r>
              <a:rPr lang="uk-UA" sz="1800" dirty="0" smtClean="0"/>
              <a:t>і</a:t>
            </a:r>
            <a:r>
              <a:rPr lang="ru-RU" sz="1800" dirty="0" err="1" smtClean="0"/>
              <a:t>тектуру</a:t>
            </a:r>
            <a:r>
              <a:rPr lang="ru-RU" sz="1800" dirty="0" smtClean="0"/>
              <a:t> </a:t>
            </a:r>
            <a:r>
              <a:rPr lang="ru-RU" sz="1800" dirty="0" err="1" smtClean="0"/>
              <a:t>процесору</a:t>
            </a:r>
            <a:r>
              <a:rPr lang="ru-RU" sz="1800" dirty="0" smtClean="0"/>
              <a:t>.</a:t>
            </a: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409829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778024"/>
            <a:ext cx="8496944" cy="1066800"/>
          </a:xfrm>
        </p:spPr>
        <p:txBody>
          <a:bodyPr>
            <a:normAutofit/>
          </a:bodyPr>
          <a:lstStyle/>
          <a:p>
            <a:r>
              <a:rPr lang="uk-UA" sz="3200" dirty="0" err="1" smtClean="0">
                <a:solidFill>
                  <a:srgbClr val="00B0F0"/>
                </a:solidFill>
              </a:rPr>
              <a:t>Відлагодження</a:t>
            </a:r>
            <a:r>
              <a:rPr lang="uk-UA" sz="3200" dirty="0" smtClean="0">
                <a:solidFill>
                  <a:srgbClr val="00B0F0"/>
                </a:solidFill>
              </a:rPr>
              <a:t> програми</a:t>
            </a:r>
            <a:r>
              <a:rPr lang="ru-RU" sz="3200" dirty="0" smtClean="0">
                <a:solidFill>
                  <a:srgbClr val="00B0F0"/>
                </a:solidFill>
              </a:rPr>
              <a:t> </a:t>
            </a:r>
            <a:r>
              <a:rPr lang="ru-RU" sz="3200" dirty="0" err="1" smtClean="0">
                <a:solidFill>
                  <a:srgbClr val="00B0F0"/>
                </a:solidFill>
              </a:rPr>
              <a:t>Arduino</a:t>
            </a:r>
            <a:r>
              <a:rPr lang="ru-RU" sz="3200" dirty="0" smtClean="0">
                <a:solidFill>
                  <a:srgbClr val="00B0F0"/>
                </a:solidFill>
              </a:rPr>
              <a:t> через </a:t>
            </a:r>
            <a:r>
              <a:rPr lang="ru-RU" sz="3200" dirty="0" err="1" smtClean="0">
                <a:solidFill>
                  <a:srgbClr val="00B0F0"/>
                </a:solidFill>
              </a:rPr>
              <a:t>послідовний</a:t>
            </a:r>
            <a:r>
              <a:rPr lang="ru-RU" sz="3200" dirty="0" smtClean="0">
                <a:solidFill>
                  <a:srgbClr val="00B0F0"/>
                </a:solidFill>
              </a:rPr>
              <a:t> </a:t>
            </a:r>
            <a:r>
              <a:rPr lang="ru-RU" sz="3200" dirty="0">
                <a:solidFill>
                  <a:srgbClr val="00B0F0"/>
                </a:solidFill>
              </a:rPr>
              <a:t>порт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95536" y="22132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За допомогою послідовного </a:t>
            </a:r>
            <a:r>
              <a:rPr lang="uk-UA" sz="1800" dirty="0" err="1" smtClean="0"/>
              <a:t>порта</a:t>
            </a:r>
            <a:r>
              <a:rPr lang="uk-UA" sz="1800" dirty="0" smtClean="0"/>
              <a:t> зручно </a:t>
            </a:r>
            <a:r>
              <a:rPr lang="uk-UA" sz="1800" dirty="0" err="1" smtClean="0"/>
              <a:t>відлагоджувати</a:t>
            </a:r>
            <a:r>
              <a:rPr lang="uk-UA" sz="1800" dirty="0" smtClean="0"/>
              <a:t> програму, що працює в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uk-UA" sz="1800" dirty="0" smtClean="0"/>
              <a:t>З будь-якого місця програми ви можете передати на ПК будь-який текст та значення будь-яких змінних.</a:t>
            </a:r>
            <a:endParaRPr lang="ru-RU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13831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Мова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en-US" sz="3200" dirty="0">
                <a:solidFill>
                  <a:srgbClr val="00B0F0"/>
                </a:solidFill>
              </a:rPr>
              <a:t>Wiring </a:t>
            </a:r>
            <a:r>
              <a:rPr lang="ru-RU" sz="3200" dirty="0">
                <a:solidFill>
                  <a:srgbClr val="00B0F0"/>
                </a:solidFill>
              </a:rPr>
              <a:t>для </a:t>
            </a:r>
            <a:r>
              <a:rPr lang="en-US" sz="3200" dirty="0" err="1" smtClean="0">
                <a:solidFill>
                  <a:srgbClr val="00B0F0"/>
                </a:solidFill>
              </a:rPr>
              <a:t>Arduino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95536" y="1844824"/>
            <a:ext cx="8363272" cy="440087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Мова, на якій пишуть програми для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uk-UA" sz="1800" dirty="0" smtClean="0"/>
              <a:t>називається </a:t>
            </a:r>
            <a:r>
              <a:rPr lang="en-US" sz="1800" dirty="0" smtClean="0"/>
              <a:t>Wiring;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ru-RU" sz="1800" dirty="0" err="1" smtClean="0"/>
              <a:t>Основн</a:t>
            </a:r>
            <a:r>
              <a:rPr lang="uk-UA" sz="1800" dirty="0" smtClean="0"/>
              <a:t>і дві конструкції </a:t>
            </a:r>
            <a:r>
              <a:rPr lang="en-US" sz="1800" dirty="0" smtClean="0"/>
              <a:t>Wiring</a:t>
            </a:r>
            <a:r>
              <a:rPr lang="uk-UA" sz="1800" dirty="0" smtClean="0"/>
              <a:t> ми вже бачили. Це функції </a:t>
            </a:r>
            <a:r>
              <a:rPr lang="en-US" sz="1800" dirty="0" smtClean="0"/>
              <a:t>setup() </a:t>
            </a:r>
            <a:r>
              <a:rPr lang="ru-RU" sz="1800" dirty="0" smtClean="0"/>
              <a:t>та </a:t>
            </a:r>
            <a:r>
              <a:rPr lang="en-US" sz="1800" dirty="0" smtClean="0"/>
              <a:t>loop();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ru-RU" sz="1800" dirty="0" err="1" smtClean="0"/>
              <a:t>Детальний</a:t>
            </a:r>
            <a:r>
              <a:rPr lang="ru-RU" sz="1800" dirty="0" smtClean="0"/>
              <a:t> </a:t>
            </a:r>
            <a:r>
              <a:rPr lang="ru-RU" sz="1800" dirty="0" err="1" smtClean="0"/>
              <a:t>опис</a:t>
            </a:r>
            <a:r>
              <a:rPr lang="ru-RU" sz="1800" dirty="0" smtClean="0"/>
              <a:t> </a:t>
            </a:r>
            <a:r>
              <a:rPr lang="en-US" sz="1800" dirty="0"/>
              <a:t>Wiring: </a:t>
            </a:r>
            <a:r>
              <a:rPr lang="en-US" sz="1800" dirty="0">
                <a:hlinkClick r:id="rId2"/>
              </a:rPr>
              <a:t>http://arduino.ua/ru/prog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66576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B0F0"/>
                </a:solidFill>
              </a:rPr>
              <a:t>Wiring</a:t>
            </a:r>
            <a:r>
              <a:rPr lang="uk-UA" sz="3200" dirty="0" smtClean="0">
                <a:solidFill>
                  <a:srgbClr val="00B0F0"/>
                </a:solidFill>
              </a:rPr>
              <a:t>, С, С++, </a:t>
            </a:r>
            <a:r>
              <a:rPr lang="en-US" sz="3200" dirty="0" smtClean="0">
                <a:solidFill>
                  <a:srgbClr val="00B0F0"/>
                </a:solidFill>
              </a:rPr>
              <a:t>STL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1844824"/>
            <a:ext cx="8435280" cy="440087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Wiring </a:t>
            </a:r>
            <a:r>
              <a:rPr lang="uk-UA" sz="1800" dirty="0"/>
              <a:t>є надбудовою над С</a:t>
            </a:r>
            <a:r>
              <a:rPr lang="en-US" sz="1800" dirty="0"/>
              <a:t>/C</a:t>
            </a:r>
            <a:r>
              <a:rPr lang="en-US" sz="1800" dirty="0" smtClean="0"/>
              <a:t>++;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ru-RU" sz="1800" dirty="0" smtClean="0"/>
              <a:t>Перед </a:t>
            </a:r>
            <a:r>
              <a:rPr lang="ru-RU" sz="1800" dirty="0" err="1"/>
              <a:t>компіляц</a:t>
            </a:r>
            <a:r>
              <a:rPr lang="uk-UA" sz="1800" dirty="0" err="1" smtClean="0"/>
              <a:t>ією</a:t>
            </a:r>
            <a:r>
              <a:rPr lang="en-US" sz="1800" dirty="0"/>
              <a:t>,</a:t>
            </a:r>
            <a:r>
              <a:rPr lang="uk-UA" sz="1800" dirty="0" smtClean="0"/>
              <a:t> </a:t>
            </a:r>
            <a:r>
              <a:rPr lang="uk-UA" sz="1800" dirty="0"/>
              <a:t>препроцесор </a:t>
            </a:r>
            <a:r>
              <a:rPr lang="en-US" sz="1800" dirty="0" err="1"/>
              <a:t>Arduno</a:t>
            </a:r>
            <a:r>
              <a:rPr lang="en-US" sz="1800" dirty="0"/>
              <a:t>-IDE </a:t>
            </a:r>
            <a:r>
              <a:rPr lang="ru-RU" sz="1800" dirty="0"/>
              <a:t>проходить по </a:t>
            </a:r>
            <a:r>
              <a:rPr lang="en-US" sz="1800" dirty="0" err="1"/>
              <a:t>Arduino</a:t>
            </a:r>
            <a:r>
              <a:rPr lang="en-US" sz="1800" dirty="0"/>
              <a:t> </a:t>
            </a:r>
            <a:r>
              <a:rPr lang="ru-RU" sz="1800" dirty="0"/>
              <a:t>скетчу та </a:t>
            </a:r>
            <a:r>
              <a:rPr lang="uk-UA" sz="1800" dirty="0"/>
              <a:t>і</a:t>
            </a:r>
            <a:r>
              <a:rPr lang="ru-RU" sz="1800" dirty="0" err="1"/>
              <a:t>ншим</a:t>
            </a:r>
            <a:r>
              <a:rPr lang="ru-RU" sz="1800" dirty="0"/>
              <a:t> файлам </a:t>
            </a:r>
            <a:r>
              <a:rPr lang="ru-RU" sz="1800" dirty="0" err="1"/>
              <a:t>перетворюючи</a:t>
            </a:r>
            <a:r>
              <a:rPr lang="ru-RU" sz="1800" dirty="0"/>
              <a:t> </a:t>
            </a:r>
            <a:r>
              <a:rPr lang="ru-RU" sz="1800" dirty="0" err="1"/>
              <a:t>їх</a:t>
            </a:r>
            <a:r>
              <a:rPr lang="ru-RU" sz="1800" dirty="0"/>
              <a:t> на </a:t>
            </a:r>
            <a:r>
              <a:rPr lang="ru-RU" sz="1800" dirty="0" err="1"/>
              <a:t>звичайні</a:t>
            </a:r>
            <a:r>
              <a:rPr lang="ru-RU" sz="1800" dirty="0"/>
              <a:t> С++ </a:t>
            </a:r>
            <a:r>
              <a:rPr lang="ru-RU" sz="1800" dirty="0" err="1"/>
              <a:t>файли</a:t>
            </a:r>
            <a:r>
              <a:rPr lang="ru-RU" sz="1800" dirty="0"/>
              <a:t>. </a:t>
            </a:r>
            <a:r>
              <a:rPr lang="ru-RU" sz="1800" dirty="0" err="1"/>
              <a:t>Після</a:t>
            </a:r>
            <a:r>
              <a:rPr lang="ru-RU" sz="1800" dirty="0"/>
              <a:t> </a:t>
            </a:r>
            <a:r>
              <a:rPr lang="ru-RU" sz="1800" dirty="0" err="1" smtClean="0"/>
              <a:t>цього</a:t>
            </a:r>
            <a:r>
              <a:rPr lang="en-US" sz="1800" dirty="0" smtClean="0"/>
              <a:t> </a:t>
            </a:r>
            <a:r>
              <a:rPr lang="uk-UA" sz="1800" dirty="0" smtClean="0"/>
              <a:t>відбувається компіляція</a:t>
            </a:r>
            <a:r>
              <a:rPr lang="en-US" sz="1800" dirty="0" smtClean="0"/>
              <a:t> </a:t>
            </a:r>
            <a:r>
              <a:rPr lang="uk-UA" sz="1800" dirty="0" smtClean="0"/>
              <a:t>і створення двійкового коду для </a:t>
            </a:r>
            <a:r>
              <a:rPr lang="uk-UA" sz="1800" dirty="0" err="1" smtClean="0"/>
              <a:t>мікроконтролера</a:t>
            </a:r>
            <a:r>
              <a:rPr lang="en-US" sz="1800" dirty="0" smtClean="0"/>
              <a:t>;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ru-RU" sz="1800" dirty="0" smtClean="0"/>
              <a:t>Як </a:t>
            </a:r>
            <a:r>
              <a:rPr lang="ru-RU" sz="1800" dirty="0" err="1" smtClean="0"/>
              <a:t>бачите</a:t>
            </a:r>
            <a:r>
              <a:rPr lang="ru-RU" sz="1800" dirty="0" smtClean="0"/>
              <a:t>, </a:t>
            </a:r>
            <a:r>
              <a:rPr lang="ru-RU" sz="1800" dirty="0" err="1" smtClean="0"/>
              <a:t>ви</a:t>
            </a:r>
            <a:r>
              <a:rPr lang="ru-RU" sz="1800" dirty="0" smtClean="0"/>
              <a:t> можете </a:t>
            </a:r>
            <a:r>
              <a:rPr lang="ru-RU" sz="1800" dirty="0" err="1" smtClean="0"/>
              <a:t>використосувати</a:t>
            </a:r>
            <a:r>
              <a:rPr lang="ru-RU" sz="1800" dirty="0" smtClean="0"/>
              <a:t> </a:t>
            </a:r>
            <a:r>
              <a:rPr lang="ru-RU" sz="1800" dirty="0" err="1" smtClean="0"/>
              <a:t>всі</a:t>
            </a:r>
            <a:r>
              <a:rPr lang="ru-RU" sz="1800" dirty="0" smtClean="0"/>
              <a:t> </a:t>
            </a:r>
            <a:r>
              <a:rPr lang="ru-RU" sz="1800" dirty="0" err="1" smtClean="0"/>
              <a:t>можливості</a:t>
            </a:r>
            <a:r>
              <a:rPr lang="ru-RU" sz="1800" dirty="0" smtClean="0"/>
              <a:t> С</a:t>
            </a:r>
            <a:r>
              <a:rPr lang="en-US" sz="1800" dirty="0" smtClean="0"/>
              <a:t>/</a:t>
            </a:r>
            <a:r>
              <a:rPr lang="uk-UA" sz="1800" dirty="0" smtClean="0"/>
              <a:t>С++ в програмах для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ru-RU" sz="1800" dirty="0" smtClean="0"/>
              <a:t>не п</a:t>
            </a:r>
            <a:r>
              <a:rPr lang="uk-UA" sz="1800" dirty="0"/>
              <a:t>і</a:t>
            </a:r>
            <a:r>
              <a:rPr lang="ru-RU" sz="1800" dirty="0" err="1" smtClean="0"/>
              <a:t>дтриму</a:t>
            </a:r>
            <a:r>
              <a:rPr lang="uk-UA" sz="1800" dirty="0" smtClean="0"/>
              <a:t>є </a:t>
            </a:r>
            <a:r>
              <a:rPr lang="en-US" sz="1800" dirty="0" smtClean="0"/>
              <a:t>STL</a:t>
            </a:r>
            <a:r>
              <a:rPr lang="uk-UA" sz="1800" dirty="0" smtClean="0"/>
              <a:t> </a:t>
            </a:r>
            <a:r>
              <a:rPr lang="en-US" sz="1800" dirty="0" smtClean="0"/>
              <a:t>“</a:t>
            </a:r>
            <a:r>
              <a:rPr lang="uk-UA" sz="1800" dirty="0" smtClean="0"/>
              <a:t>із коробки</a:t>
            </a:r>
            <a:r>
              <a:rPr lang="en-US" sz="1800" dirty="0" smtClean="0"/>
              <a:t>”</a:t>
            </a:r>
            <a:r>
              <a:rPr lang="uk-UA" sz="1800" dirty="0" smtClean="0"/>
              <a:t>, але можна додати підтримку цієї бібліотеки для </a:t>
            </a:r>
            <a:r>
              <a:rPr lang="en-US" sz="1800" dirty="0" err="1"/>
              <a:t>Arduino</a:t>
            </a:r>
            <a:r>
              <a:rPr lang="en-US" sz="1800" dirty="0"/>
              <a:t> </a:t>
            </a:r>
            <a:r>
              <a:rPr lang="uk-UA" sz="1800" dirty="0" smtClean="0"/>
              <a:t> проектів</a:t>
            </a:r>
            <a:r>
              <a:rPr lang="en-US" sz="1800" dirty="0" smtClean="0"/>
              <a:t>:</a:t>
            </a: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github.com/maniacbug/StandardCplusplus/blob/master/README.md</a:t>
            </a: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5366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8496944" cy="1066800"/>
          </a:xfrm>
        </p:spPr>
        <p:txBody>
          <a:bodyPr>
            <a:normAutofit/>
          </a:bodyPr>
          <a:lstStyle/>
          <a:p>
            <a:r>
              <a:rPr lang="uk-UA" sz="3200" dirty="0" smtClean="0">
                <a:solidFill>
                  <a:srgbClr val="00B0F0"/>
                </a:solidFill>
              </a:rPr>
              <a:t>Коротко про </a:t>
            </a:r>
            <a:r>
              <a:rPr lang="en-US" sz="3200" dirty="0" smtClean="0">
                <a:solidFill>
                  <a:srgbClr val="00B0F0"/>
                </a:solidFill>
              </a:rPr>
              <a:t>Wiring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34" y="1312417"/>
            <a:ext cx="6875450" cy="542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63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8496944" cy="1066800"/>
          </a:xfrm>
        </p:spPr>
        <p:txBody>
          <a:bodyPr>
            <a:normAutofit/>
          </a:bodyPr>
          <a:lstStyle/>
          <a:p>
            <a:r>
              <a:rPr lang="uk-UA" sz="3200" dirty="0" smtClean="0">
                <a:solidFill>
                  <a:srgbClr val="00B0F0"/>
                </a:solidFill>
              </a:rPr>
              <a:t>Коротко про </a:t>
            </a:r>
            <a:r>
              <a:rPr lang="en-US" sz="3200" dirty="0" smtClean="0">
                <a:solidFill>
                  <a:srgbClr val="00B0F0"/>
                </a:solidFill>
              </a:rPr>
              <a:t>Wiring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1190426"/>
            <a:ext cx="7172325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717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8496944" cy="1066800"/>
          </a:xfrm>
        </p:spPr>
        <p:txBody>
          <a:bodyPr>
            <a:normAutofit/>
          </a:bodyPr>
          <a:lstStyle/>
          <a:p>
            <a:r>
              <a:rPr lang="uk-UA" sz="3200" dirty="0" smtClean="0">
                <a:solidFill>
                  <a:srgbClr val="00B0F0"/>
                </a:solidFill>
              </a:rPr>
              <a:t>Коротко про </a:t>
            </a:r>
            <a:r>
              <a:rPr lang="en-US" sz="3200" dirty="0" smtClean="0">
                <a:solidFill>
                  <a:srgbClr val="00B0F0"/>
                </a:solidFill>
              </a:rPr>
              <a:t>Wiring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29" y="1228033"/>
            <a:ext cx="7361795" cy="544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55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uk-UA" sz="3200" dirty="0" smtClean="0">
                <a:solidFill>
                  <a:srgbClr val="00B0F0"/>
                </a:solidFill>
              </a:rPr>
              <a:t>Клас</a:t>
            </a:r>
            <a:r>
              <a:rPr lang="en-US" sz="3200" dirty="0">
                <a:solidFill>
                  <a:srgbClr val="00B0F0"/>
                </a:solidFill>
              </a:rPr>
              <a:t> String 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1844824"/>
            <a:ext cx="8435280" cy="440087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Для роботи зі строками в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ru-RU" sz="1800" dirty="0" smtClean="0"/>
              <a:t>реал</a:t>
            </a:r>
            <a:r>
              <a:rPr lang="uk-UA" sz="1800" dirty="0" err="1" smtClean="0"/>
              <a:t>ізований</a:t>
            </a:r>
            <a:r>
              <a:rPr lang="uk-UA" sz="1800" dirty="0" smtClean="0"/>
              <a:t> чудовий клас </a:t>
            </a:r>
            <a:r>
              <a:rPr lang="en-US" sz="1800" dirty="0">
                <a:solidFill>
                  <a:srgbClr val="00B0F0"/>
                </a:solidFill>
              </a:rPr>
              <a:t>String </a:t>
            </a:r>
            <a:r>
              <a:rPr lang="en-US" sz="1800" dirty="0" smtClean="0"/>
              <a:t>: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arduino.ua/ru/prog/StringObject</a:t>
            </a: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64532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uk-UA" sz="3200" dirty="0" smtClean="0">
                <a:solidFill>
                  <a:srgbClr val="00B0F0"/>
                </a:solidFill>
              </a:rPr>
              <a:t>Клас</a:t>
            </a:r>
            <a:r>
              <a:rPr lang="en-US" sz="3200" dirty="0">
                <a:solidFill>
                  <a:srgbClr val="00B0F0"/>
                </a:solidFill>
              </a:rPr>
              <a:t> String 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91059"/>
            <a:ext cx="1704975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665" y="1691059"/>
            <a:ext cx="18383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147" y="2958455"/>
            <a:ext cx="66008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509120"/>
            <a:ext cx="33813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094907"/>
            <a:ext cx="19145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618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uk-UA" sz="3200" dirty="0" smtClean="0">
                <a:solidFill>
                  <a:srgbClr val="00B0F0"/>
                </a:solidFill>
              </a:rPr>
              <a:t>Клас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smtClean="0">
                <a:solidFill>
                  <a:srgbClr val="00B0F0"/>
                </a:solidFill>
              </a:rPr>
              <a:t>Serial 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4" y="1772816"/>
            <a:ext cx="6541298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676747"/>
            <a:ext cx="140017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406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Загальні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поняття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електроніки</a:t>
            </a:r>
            <a:r>
              <a:rPr lang="ru-RU" sz="3200" dirty="0">
                <a:solidFill>
                  <a:srgbClr val="00B0F0"/>
                </a:solidFill>
              </a:rPr>
              <a:t> (струм, </a:t>
            </a:r>
            <a:r>
              <a:rPr lang="ru-RU" sz="3200" dirty="0" err="1">
                <a:solidFill>
                  <a:srgbClr val="00B0F0"/>
                </a:solidFill>
              </a:rPr>
              <a:t>напруга</a:t>
            </a:r>
            <a:r>
              <a:rPr lang="ru-RU" sz="3200" dirty="0">
                <a:solidFill>
                  <a:srgbClr val="00B0F0"/>
                </a:solidFill>
              </a:rPr>
              <a:t>, </a:t>
            </a:r>
            <a:r>
              <a:rPr lang="ru-RU" sz="3200" dirty="0" err="1">
                <a:solidFill>
                  <a:srgbClr val="00B0F0"/>
                </a:solidFill>
              </a:rPr>
              <a:t>опір</a:t>
            </a:r>
            <a:r>
              <a:rPr lang="ru-RU" sz="3200" dirty="0">
                <a:solidFill>
                  <a:srgbClr val="00B0F0"/>
                </a:solidFill>
              </a:rPr>
              <a:t>, закон </a:t>
            </a:r>
            <a:r>
              <a:rPr lang="ru-RU" sz="3200" dirty="0" smtClean="0">
                <a:solidFill>
                  <a:srgbClr val="00B0F0"/>
                </a:solidFill>
              </a:rPr>
              <a:t>Ома</a:t>
            </a:r>
            <a:r>
              <a:rPr lang="en-US" sz="3200" dirty="0" smtClean="0">
                <a:solidFill>
                  <a:srgbClr val="00B0F0"/>
                </a:solidFill>
              </a:rPr>
              <a:t>)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3645024"/>
            <a:ext cx="8435280" cy="260067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Між двома контактами джерела напруги завжди буде присутня певна напруга, яка вимірюється в вольтах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ru-RU" sz="1800" dirty="0" err="1" smtClean="0"/>
              <a:t>Джерелом</a:t>
            </a:r>
            <a:r>
              <a:rPr lang="ru-RU" sz="1800" dirty="0" smtClean="0"/>
              <a:t> </a:t>
            </a:r>
            <a:r>
              <a:rPr lang="ru-RU" sz="1800" dirty="0" err="1" smtClean="0"/>
              <a:t>напруги</a:t>
            </a:r>
            <a:r>
              <a:rPr lang="ru-RU" sz="1800" dirty="0" smtClean="0"/>
              <a:t> </a:t>
            </a:r>
            <a:r>
              <a:rPr lang="ru-RU" sz="1800" dirty="0" err="1" smtClean="0"/>
              <a:t>може</a:t>
            </a:r>
            <a:r>
              <a:rPr lang="ru-RU" sz="1800" dirty="0" smtClean="0"/>
              <a:t> бути батарейка, </a:t>
            </a:r>
            <a:r>
              <a:rPr lang="ru-RU" sz="1800" dirty="0" err="1" smtClean="0"/>
              <a:t>сонячний</a:t>
            </a:r>
            <a:r>
              <a:rPr lang="ru-RU" sz="1800" dirty="0" smtClean="0"/>
              <a:t> </a:t>
            </a:r>
            <a:r>
              <a:rPr lang="ru-RU" sz="1800" dirty="0" err="1" smtClean="0"/>
              <a:t>елемент</a:t>
            </a:r>
            <a:r>
              <a:rPr lang="ru-RU" sz="1800" dirty="0" smtClean="0"/>
              <a:t>, </a:t>
            </a:r>
            <a:r>
              <a:rPr lang="ru-RU" sz="1800" dirty="0" err="1" smtClean="0"/>
              <a:t>фотод</a:t>
            </a:r>
            <a:r>
              <a:rPr lang="uk-UA" sz="1800" dirty="0" smtClean="0"/>
              <a:t>і</a:t>
            </a:r>
            <a:r>
              <a:rPr lang="ru-RU" sz="1800" dirty="0" smtClean="0"/>
              <a:t>од, </a:t>
            </a:r>
            <a:r>
              <a:rPr lang="ru-RU" sz="1800" dirty="0" err="1" smtClean="0"/>
              <a:t>аудіо</a:t>
            </a:r>
            <a:r>
              <a:rPr lang="ru-RU" sz="1800" dirty="0" smtClean="0"/>
              <a:t> </a:t>
            </a:r>
            <a:r>
              <a:rPr lang="ru-RU" sz="1800" dirty="0" err="1" smtClean="0"/>
              <a:t>вихід</a:t>
            </a:r>
            <a:r>
              <a:rPr lang="ru-RU" sz="1800" dirty="0" smtClean="0"/>
              <a:t>, блок </a:t>
            </a:r>
            <a:r>
              <a:rPr lang="ru-RU" sz="1800" dirty="0" err="1" smtClean="0"/>
              <a:t>живлення</a:t>
            </a:r>
            <a:r>
              <a:rPr lang="ru-RU" sz="1800" dirty="0" smtClean="0"/>
              <a:t>, </a:t>
            </a:r>
            <a:r>
              <a:rPr lang="ru-RU" sz="1800" dirty="0" err="1" smtClean="0"/>
              <a:t>зарядний</a:t>
            </a:r>
            <a:r>
              <a:rPr lang="ru-RU" sz="1800" dirty="0" smtClean="0"/>
              <a:t> </a:t>
            </a:r>
            <a:r>
              <a:rPr lang="ru-RU" sz="1800" dirty="0" err="1" smtClean="0"/>
              <a:t>пристрій</a:t>
            </a:r>
            <a:r>
              <a:rPr lang="ru-RU" sz="1800" dirty="0" smtClean="0"/>
              <a:t>, </a:t>
            </a:r>
            <a:r>
              <a:rPr lang="ru-RU" sz="1800" dirty="0" err="1" smtClean="0"/>
              <a:t>вихід</a:t>
            </a:r>
            <a:r>
              <a:rPr lang="ru-RU" sz="1800" dirty="0" smtClean="0"/>
              <a:t> </a:t>
            </a:r>
            <a:r>
              <a:rPr lang="ru-RU" sz="1800" dirty="0" err="1" smtClean="0"/>
              <a:t>мікросхеми</a:t>
            </a:r>
            <a:r>
              <a:rPr lang="ru-RU" sz="1800" dirty="0" smtClean="0"/>
              <a:t>, </a:t>
            </a:r>
            <a:r>
              <a:rPr lang="ru-RU" sz="1800" dirty="0" err="1" smtClean="0"/>
              <a:t>тощо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uk-UA" sz="1800" dirty="0" smtClean="0"/>
              <a:t>Один контакт</a:t>
            </a:r>
            <a:r>
              <a:rPr lang="ru-RU" sz="1800" dirty="0" smtClean="0"/>
              <a:t> </a:t>
            </a:r>
            <a:r>
              <a:rPr lang="ru-RU" sz="1800" dirty="0" err="1" smtClean="0"/>
              <a:t>джерела</a:t>
            </a:r>
            <a:r>
              <a:rPr lang="ru-RU" sz="1800" dirty="0" smtClean="0"/>
              <a:t> </a:t>
            </a:r>
            <a:r>
              <a:rPr lang="ru-RU" sz="1800" dirty="0" err="1" smtClean="0"/>
              <a:t>напруги</a:t>
            </a:r>
            <a:r>
              <a:rPr lang="ru-RU" sz="1800" dirty="0" smtClean="0"/>
              <a:t> </a:t>
            </a:r>
            <a:r>
              <a:rPr lang="ru-RU" sz="1800" dirty="0" err="1" smtClean="0"/>
              <a:t>позначають</a:t>
            </a:r>
            <a:r>
              <a:rPr lang="ru-RU" sz="1800" dirty="0" smtClean="0"/>
              <a:t> </a:t>
            </a:r>
            <a:r>
              <a:rPr lang="en-US" sz="1800" dirty="0" smtClean="0"/>
              <a:t>“-”, </a:t>
            </a:r>
            <a:r>
              <a:rPr lang="uk-UA" sz="1800" dirty="0" err="1"/>
              <a:t>і</a:t>
            </a:r>
            <a:r>
              <a:rPr lang="ru-RU" sz="1800" dirty="0" err="1" smtClean="0"/>
              <a:t>нший</a:t>
            </a:r>
            <a:r>
              <a:rPr lang="ru-RU" sz="1800" dirty="0" smtClean="0"/>
              <a:t> </a:t>
            </a:r>
            <a:r>
              <a:rPr lang="en-US" sz="1800" dirty="0" smtClean="0"/>
              <a:t>“+”;</a:t>
            </a:r>
          </a:p>
          <a:p>
            <a:pPr>
              <a:lnSpc>
                <a:spcPct val="150000"/>
              </a:lnSpc>
            </a:pPr>
            <a:r>
              <a:rPr lang="ru-RU" sz="1800" dirty="0" err="1" smtClean="0"/>
              <a:t>Напруга</a:t>
            </a:r>
            <a:r>
              <a:rPr lang="ru-RU" sz="1800" dirty="0" smtClean="0"/>
              <a:t> на схемах направлена в</a:t>
            </a:r>
            <a:r>
              <a:rPr lang="uk-UA" sz="1800" dirty="0" err="1" smtClean="0"/>
              <a:t>ід</a:t>
            </a:r>
            <a:r>
              <a:rPr lang="uk-UA" sz="1800" dirty="0" smtClean="0"/>
              <a:t> – до +</a:t>
            </a: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  <p:pic>
        <p:nvPicPr>
          <p:cNvPr id="52226" name="Picture 2" descr="http://bourabai.ru/toe/tec/ohm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43" y="1772816"/>
            <a:ext cx="1518770" cy="17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28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229600" cy="1066800"/>
          </a:xfrm>
        </p:spPr>
        <p:txBody>
          <a:bodyPr/>
          <a:lstStyle/>
          <a:p>
            <a:r>
              <a:rPr lang="uk-UA" dirty="0" smtClean="0">
                <a:solidFill>
                  <a:srgbClr val="00B0F0"/>
                </a:solidFill>
              </a:rPr>
              <a:t>Архітектура мікропроцесору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28192"/>
            <a:ext cx="8363272" cy="5069160"/>
          </a:xfrm>
        </p:spPr>
        <p:txBody>
          <a:bodyPr>
            <a:noAutofit/>
          </a:bodyPr>
          <a:lstStyle/>
          <a:p>
            <a:pPr marL="109728" indent="0">
              <a:lnSpc>
                <a:spcPct val="150000"/>
              </a:lnSpc>
              <a:buNone/>
            </a:pPr>
            <a:r>
              <a:rPr lang="uk-UA" sz="1800" dirty="0" smtClean="0"/>
              <a:t>Внутрішня реалізація процесору може бути різною, але якщо всі вони мають однакову архітектуру, програма скомпільована під один процесор запуститься і на інших.</a:t>
            </a: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r>
              <a:rPr lang="uk-UA" sz="1800" i="1" dirty="0" smtClean="0"/>
              <a:t>Відомі на сьогоднішній день архітектури процесорів</a:t>
            </a:r>
            <a:r>
              <a:rPr lang="en-US" sz="1800" i="1" dirty="0" smtClean="0"/>
              <a:t>: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 smtClean="0"/>
              <a:t>Intel x86	IBM360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 smtClean="0"/>
              <a:t>ARM		MIPS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 smtClean="0"/>
              <a:t>PowerPC	AVR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 smtClean="0"/>
              <a:t>MSP430</a:t>
            </a:r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10140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Загальні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поняття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електроніки</a:t>
            </a:r>
            <a:r>
              <a:rPr lang="ru-RU" sz="3200" dirty="0">
                <a:solidFill>
                  <a:srgbClr val="00B0F0"/>
                </a:solidFill>
              </a:rPr>
              <a:t> (струм, </a:t>
            </a:r>
            <a:r>
              <a:rPr lang="ru-RU" sz="3200" dirty="0" err="1">
                <a:solidFill>
                  <a:srgbClr val="00B0F0"/>
                </a:solidFill>
              </a:rPr>
              <a:t>напруга</a:t>
            </a:r>
            <a:r>
              <a:rPr lang="ru-RU" sz="3200" dirty="0">
                <a:solidFill>
                  <a:srgbClr val="00B0F0"/>
                </a:solidFill>
              </a:rPr>
              <a:t>, </a:t>
            </a:r>
            <a:r>
              <a:rPr lang="ru-RU" sz="3200" dirty="0" err="1">
                <a:solidFill>
                  <a:srgbClr val="00B0F0"/>
                </a:solidFill>
              </a:rPr>
              <a:t>опір</a:t>
            </a:r>
            <a:r>
              <a:rPr lang="ru-RU" sz="3200" dirty="0">
                <a:solidFill>
                  <a:srgbClr val="00B0F0"/>
                </a:solidFill>
              </a:rPr>
              <a:t>, закон </a:t>
            </a:r>
            <a:r>
              <a:rPr lang="ru-RU" sz="3200" dirty="0" smtClean="0">
                <a:solidFill>
                  <a:srgbClr val="00B0F0"/>
                </a:solidFill>
              </a:rPr>
              <a:t>Ома</a:t>
            </a:r>
            <a:r>
              <a:rPr lang="en-US" sz="3200" dirty="0" smtClean="0">
                <a:solidFill>
                  <a:srgbClr val="00B0F0"/>
                </a:solidFill>
              </a:rPr>
              <a:t>)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3645024"/>
            <a:ext cx="8435280" cy="260067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Якщо два контакти джерела напруги з'єднати провідником – через провідник почне протікати струм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uk-UA" sz="1800" dirty="0" smtClean="0"/>
              <a:t>Струм –</a:t>
            </a:r>
            <a:r>
              <a:rPr lang="en-US" sz="1800" dirty="0" smtClean="0"/>
              <a:t> </a:t>
            </a:r>
            <a:r>
              <a:rPr lang="uk-UA" sz="1800" dirty="0" smtClean="0"/>
              <a:t>рух носіїв заряду (в металах – це електрони)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ru-RU" sz="1800" dirty="0" smtClean="0"/>
              <a:t>Чим б</a:t>
            </a:r>
            <a:r>
              <a:rPr lang="uk-UA" sz="1800" dirty="0" err="1" smtClean="0"/>
              <a:t>ільше</a:t>
            </a:r>
            <a:r>
              <a:rPr lang="uk-UA" sz="1800" dirty="0" smtClean="0"/>
              <a:t> носіїв заряду проходить через поперечний переріз </a:t>
            </a:r>
            <a:r>
              <a:rPr lang="uk-UA" sz="1800" dirty="0" err="1" smtClean="0"/>
              <a:t>провідника-</a:t>
            </a:r>
            <a:r>
              <a:rPr lang="uk-UA" sz="1800" dirty="0" smtClean="0"/>
              <a:t> тим більший струм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uk-UA" sz="1800" dirty="0" smtClean="0"/>
              <a:t>Вважають, що струм протікає через провідники від + до – </a:t>
            </a: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  <p:pic>
        <p:nvPicPr>
          <p:cNvPr id="52226" name="Picture 2" descr="http://bourabai.ru/toe/tec/ohm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43" y="1772816"/>
            <a:ext cx="1518770" cy="17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21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Загальні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поняття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електроніки</a:t>
            </a:r>
            <a:r>
              <a:rPr lang="ru-RU" sz="3200" dirty="0">
                <a:solidFill>
                  <a:srgbClr val="00B0F0"/>
                </a:solidFill>
              </a:rPr>
              <a:t> (струм, </a:t>
            </a:r>
            <a:r>
              <a:rPr lang="ru-RU" sz="3200" dirty="0" err="1">
                <a:solidFill>
                  <a:srgbClr val="00B0F0"/>
                </a:solidFill>
              </a:rPr>
              <a:t>напруга</a:t>
            </a:r>
            <a:r>
              <a:rPr lang="ru-RU" sz="3200" dirty="0">
                <a:solidFill>
                  <a:srgbClr val="00B0F0"/>
                </a:solidFill>
              </a:rPr>
              <a:t>, </a:t>
            </a:r>
            <a:r>
              <a:rPr lang="ru-RU" sz="3200" dirty="0" err="1">
                <a:solidFill>
                  <a:srgbClr val="00B0F0"/>
                </a:solidFill>
              </a:rPr>
              <a:t>опір</a:t>
            </a:r>
            <a:r>
              <a:rPr lang="ru-RU" sz="3200" dirty="0">
                <a:solidFill>
                  <a:srgbClr val="00B0F0"/>
                </a:solidFill>
              </a:rPr>
              <a:t>, закон </a:t>
            </a:r>
            <a:r>
              <a:rPr lang="ru-RU" sz="3200" dirty="0" smtClean="0">
                <a:solidFill>
                  <a:srgbClr val="00B0F0"/>
                </a:solidFill>
              </a:rPr>
              <a:t>Ома</a:t>
            </a:r>
            <a:r>
              <a:rPr lang="en-US" sz="3200" dirty="0" smtClean="0">
                <a:solidFill>
                  <a:srgbClr val="00B0F0"/>
                </a:solidFill>
              </a:rPr>
              <a:t>)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3645024"/>
            <a:ext cx="8515672" cy="260067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Струм через провідник буде тим більший, чим більша напруга прикладена до провідника і тим менший, чим більший опір провідника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uk-UA" sz="1800" dirty="0" smtClean="0"/>
              <a:t>Можна вважати, що напруга характеризує силу, що рухає електрони, а опір – неоднорідну структуру провідника, яка заважає руху елек</a:t>
            </a:r>
            <a:r>
              <a:rPr lang="uk-UA" sz="1800" dirty="0"/>
              <a:t>т</a:t>
            </a:r>
            <a:r>
              <a:rPr lang="uk-UA" sz="1800" dirty="0" smtClean="0"/>
              <a:t>ронів в провіднику</a:t>
            </a:r>
            <a:r>
              <a:rPr lang="en-US" sz="1800" dirty="0" smtClean="0"/>
              <a:t>;</a:t>
            </a:r>
            <a:r>
              <a:rPr lang="uk-UA" sz="18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uk-UA" sz="1800" dirty="0" smtClean="0"/>
              <a:t>Зв’язок між струмом та напругою характеризується законом Ома</a:t>
            </a:r>
            <a:r>
              <a:rPr lang="en-US" sz="1800" dirty="0" smtClean="0"/>
              <a:t>: I = U/R</a:t>
            </a:r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  <p:pic>
        <p:nvPicPr>
          <p:cNvPr id="52226" name="Picture 2" descr="http://bourabai.ru/toe/tec/ohm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43" y="1772816"/>
            <a:ext cx="1518770" cy="17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60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Загальні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поняття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електроніки</a:t>
            </a:r>
            <a:r>
              <a:rPr lang="ru-RU" sz="3200" dirty="0">
                <a:solidFill>
                  <a:srgbClr val="00B0F0"/>
                </a:solidFill>
              </a:rPr>
              <a:t> (струм, </a:t>
            </a:r>
            <a:r>
              <a:rPr lang="ru-RU" sz="3200" dirty="0" err="1">
                <a:solidFill>
                  <a:srgbClr val="00B0F0"/>
                </a:solidFill>
              </a:rPr>
              <a:t>напруга</a:t>
            </a:r>
            <a:r>
              <a:rPr lang="ru-RU" sz="3200" dirty="0">
                <a:solidFill>
                  <a:srgbClr val="00B0F0"/>
                </a:solidFill>
              </a:rPr>
              <a:t>, </a:t>
            </a:r>
            <a:r>
              <a:rPr lang="ru-RU" sz="3200" dirty="0" err="1">
                <a:solidFill>
                  <a:srgbClr val="00B0F0"/>
                </a:solidFill>
              </a:rPr>
              <a:t>опір</a:t>
            </a:r>
            <a:r>
              <a:rPr lang="ru-RU" sz="3200" dirty="0">
                <a:solidFill>
                  <a:srgbClr val="00B0F0"/>
                </a:solidFill>
              </a:rPr>
              <a:t>, закон </a:t>
            </a:r>
            <a:r>
              <a:rPr lang="ru-RU" sz="3200" dirty="0" smtClean="0">
                <a:solidFill>
                  <a:srgbClr val="00B0F0"/>
                </a:solidFill>
              </a:rPr>
              <a:t>Ома</a:t>
            </a:r>
            <a:r>
              <a:rPr lang="en-US" sz="3200" dirty="0" smtClean="0">
                <a:solidFill>
                  <a:srgbClr val="00B0F0"/>
                </a:solidFill>
              </a:rPr>
              <a:t>)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2087635"/>
            <a:ext cx="8515672" cy="2600672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Якщо розірвати провідник між контактами джерела напруги, це буде еквівалентно нескінченному опорові і струм буде дорівнювати нулю</a:t>
            </a:r>
            <a:r>
              <a:rPr lang="en-US" sz="1800" dirty="0" smtClean="0"/>
              <a:t>;</a:t>
            </a:r>
            <a:endParaRPr lang="uk-UA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ru-RU" sz="1800" dirty="0" err="1" smtClean="0"/>
              <a:t>Якщо</a:t>
            </a:r>
            <a:r>
              <a:rPr lang="ru-RU" sz="1800" dirty="0" smtClean="0"/>
              <a:t> </a:t>
            </a:r>
            <a:r>
              <a:rPr lang="ru-RU" sz="1800" dirty="0" err="1" smtClean="0"/>
              <a:t>закоротити</a:t>
            </a:r>
            <a:r>
              <a:rPr lang="ru-RU" sz="1800" dirty="0" smtClean="0"/>
              <a:t> </a:t>
            </a:r>
            <a:r>
              <a:rPr lang="ru-RU" sz="1800" dirty="0" err="1" smtClean="0"/>
              <a:t>контакти</a:t>
            </a:r>
            <a:r>
              <a:rPr lang="ru-RU" sz="1800" dirty="0" smtClean="0"/>
              <a:t> </a:t>
            </a:r>
            <a:r>
              <a:rPr lang="ru-RU" sz="1800" dirty="0" err="1" smtClean="0"/>
              <a:t>джерела</a:t>
            </a:r>
            <a:r>
              <a:rPr lang="ru-RU" sz="1800" dirty="0" smtClean="0"/>
              <a:t> </a:t>
            </a:r>
            <a:r>
              <a:rPr lang="ru-RU" sz="1800" dirty="0" err="1" smtClean="0"/>
              <a:t>напруги</a:t>
            </a:r>
            <a:r>
              <a:rPr lang="ru-RU" sz="1800" dirty="0" smtClean="0"/>
              <a:t>, в </a:t>
            </a:r>
            <a:r>
              <a:rPr lang="ru-RU" sz="1800" dirty="0" err="1"/>
              <a:t>і</a:t>
            </a:r>
            <a:r>
              <a:rPr lang="ru-RU" sz="1800" dirty="0" err="1" smtClean="0"/>
              <a:t>деал</a:t>
            </a:r>
            <a:r>
              <a:rPr lang="uk-UA" sz="1800" dirty="0" smtClean="0"/>
              <a:t>і струм через  закоротку дорівнював би нескінченності</a:t>
            </a:r>
            <a:r>
              <a:rPr lang="en-US" sz="1800" dirty="0" smtClean="0"/>
              <a:t>;</a:t>
            </a:r>
            <a:endParaRPr lang="uk-UA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ru-RU" sz="1800" dirty="0" smtClean="0"/>
              <a:t>Реально ж </a:t>
            </a:r>
            <a:r>
              <a:rPr lang="ru-RU" sz="1800" dirty="0" err="1" smtClean="0"/>
              <a:t>закоротка</a:t>
            </a:r>
            <a:r>
              <a:rPr lang="ru-RU" sz="1800" dirty="0" smtClean="0"/>
              <a:t> буде </a:t>
            </a:r>
            <a:r>
              <a:rPr lang="ru-RU" sz="1800" dirty="0" err="1" smtClean="0"/>
              <a:t>мати</a:t>
            </a:r>
            <a:r>
              <a:rPr lang="ru-RU" sz="1800" dirty="0" smtClean="0"/>
              <a:t> не </a:t>
            </a:r>
            <a:r>
              <a:rPr lang="ru-RU" sz="1800" dirty="0" err="1" smtClean="0"/>
              <a:t>нульовий</a:t>
            </a:r>
            <a:r>
              <a:rPr lang="ru-RU" sz="1800" dirty="0" smtClean="0"/>
              <a:t>, а </a:t>
            </a:r>
            <a:r>
              <a:rPr lang="ru-RU" sz="1800" dirty="0" err="1" smtClean="0"/>
              <a:t>дуже</a:t>
            </a:r>
            <a:r>
              <a:rPr lang="ru-RU" sz="1800" dirty="0" smtClean="0"/>
              <a:t> </a:t>
            </a:r>
            <a:r>
              <a:rPr lang="ru-RU" sz="1800" dirty="0" err="1" smtClean="0"/>
              <a:t>малий</a:t>
            </a:r>
            <a:r>
              <a:rPr lang="ru-RU" sz="1800" dirty="0" smtClean="0"/>
              <a:t> оп</a:t>
            </a:r>
            <a:r>
              <a:rPr lang="uk-UA" sz="1800" dirty="0" smtClean="0"/>
              <a:t>і</a:t>
            </a:r>
            <a:r>
              <a:rPr lang="ru-RU" sz="1800" dirty="0" smtClean="0"/>
              <a:t>р, тому через </a:t>
            </a:r>
            <a:r>
              <a:rPr lang="ru-RU" sz="1800" dirty="0" err="1" smtClean="0"/>
              <a:t>неї</a:t>
            </a:r>
            <a:r>
              <a:rPr lang="ru-RU" sz="1800" dirty="0" smtClean="0"/>
              <a:t> буде </a:t>
            </a:r>
            <a:r>
              <a:rPr lang="ru-RU" sz="1800" dirty="0" err="1" smtClean="0"/>
              <a:t>протікати</a:t>
            </a:r>
            <a:r>
              <a:rPr lang="ru-RU" sz="1800" dirty="0" smtClean="0"/>
              <a:t> не </a:t>
            </a:r>
            <a:r>
              <a:rPr lang="ru-RU" sz="1800" dirty="0" err="1" smtClean="0"/>
              <a:t>нескінченний</a:t>
            </a:r>
            <a:r>
              <a:rPr lang="ru-RU" sz="1800" dirty="0" smtClean="0"/>
              <a:t>, а </a:t>
            </a:r>
            <a:r>
              <a:rPr lang="ru-RU" sz="1800" dirty="0" err="1" smtClean="0"/>
              <a:t>дуже</a:t>
            </a:r>
            <a:r>
              <a:rPr lang="ru-RU" sz="1800" dirty="0" smtClean="0"/>
              <a:t> великий струм, </a:t>
            </a:r>
            <a:r>
              <a:rPr lang="ru-RU" sz="1800" dirty="0" err="1" smtClean="0"/>
              <a:t>який</a:t>
            </a:r>
            <a:r>
              <a:rPr lang="ru-RU" sz="1800" dirty="0" smtClean="0"/>
              <a:t> </a:t>
            </a:r>
            <a:r>
              <a:rPr lang="ru-RU" sz="1800" dirty="0" err="1" smtClean="0"/>
              <a:t>можна</a:t>
            </a:r>
            <a:r>
              <a:rPr lang="ru-RU" sz="1800" dirty="0" smtClean="0"/>
              <a:t> </a:t>
            </a:r>
            <a:r>
              <a:rPr lang="ru-RU" sz="1800" dirty="0" err="1" smtClean="0"/>
              <a:t>розрахувати</a:t>
            </a:r>
            <a:r>
              <a:rPr lang="ru-RU" sz="1800" dirty="0" smtClean="0"/>
              <a:t> по закону Ома.</a:t>
            </a:r>
            <a:r>
              <a:rPr lang="en-US" sz="1800" dirty="0" smtClean="0"/>
              <a:t> </a:t>
            </a:r>
            <a:r>
              <a:rPr lang="uk-UA" sz="1800" dirty="0" smtClean="0"/>
              <a:t>Таке явище називається коротке замикання.</a:t>
            </a: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98780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Загальні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поняття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електроніки</a:t>
            </a:r>
            <a:r>
              <a:rPr lang="ru-RU" sz="3200" dirty="0">
                <a:solidFill>
                  <a:srgbClr val="00B0F0"/>
                </a:solidFill>
              </a:rPr>
              <a:t> (струм, </a:t>
            </a:r>
            <a:r>
              <a:rPr lang="ru-RU" sz="3200" dirty="0" err="1">
                <a:solidFill>
                  <a:srgbClr val="00B0F0"/>
                </a:solidFill>
              </a:rPr>
              <a:t>напруга</a:t>
            </a:r>
            <a:r>
              <a:rPr lang="ru-RU" sz="3200" dirty="0">
                <a:solidFill>
                  <a:srgbClr val="00B0F0"/>
                </a:solidFill>
              </a:rPr>
              <a:t>, </a:t>
            </a:r>
            <a:r>
              <a:rPr lang="ru-RU" sz="3200" dirty="0" err="1">
                <a:solidFill>
                  <a:srgbClr val="00B0F0"/>
                </a:solidFill>
              </a:rPr>
              <a:t>опір</a:t>
            </a:r>
            <a:r>
              <a:rPr lang="ru-RU" sz="3200" dirty="0">
                <a:solidFill>
                  <a:srgbClr val="00B0F0"/>
                </a:solidFill>
              </a:rPr>
              <a:t>, закон </a:t>
            </a:r>
            <a:r>
              <a:rPr lang="ru-RU" sz="3200" dirty="0" smtClean="0">
                <a:solidFill>
                  <a:srgbClr val="00B0F0"/>
                </a:solidFill>
              </a:rPr>
              <a:t>Ома</a:t>
            </a:r>
            <a:r>
              <a:rPr lang="en-US" sz="3200" dirty="0" smtClean="0">
                <a:solidFill>
                  <a:srgbClr val="00B0F0"/>
                </a:solidFill>
              </a:rPr>
              <a:t>)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1988840"/>
            <a:ext cx="8515672" cy="425685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Протікання струму супроводжується виділенням тепла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ru-RU" sz="1800" dirty="0" smtClean="0"/>
              <a:t>Чим </a:t>
            </a:r>
            <a:r>
              <a:rPr lang="ru-RU" sz="1800" dirty="0" err="1" smtClean="0"/>
              <a:t>більший</a:t>
            </a:r>
            <a:r>
              <a:rPr lang="ru-RU" sz="1800" dirty="0" smtClean="0"/>
              <a:t> струм – </a:t>
            </a:r>
            <a:r>
              <a:rPr lang="ru-RU" sz="1800" dirty="0" err="1" smtClean="0"/>
              <a:t>тим</a:t>
            </a:r>
            <a:r>
              <a:rPr lang="ru-RU" sz="1800" dirty="0" smtClean="0"/>
              <a:t> </a:t>
            </a:r>
            <a:r>
              <a:rPr lang="ru-RU" sz="1800" dirty="0" err="1" smtClean="0"/>
              <a:t>більше</a:t>
            </a:r>
            <a:r>
              <a:rPr lang="ru-RU" sz="1800" dirty="0" smtClean="0"/>
              <a:t> тепла </a:t>
            </a:r>
            <a:r>
              <a:rPr lang="ru-RU" sz="1800" dirty="0" err="1" smtClean="0"/>
              <a:t>виділя</a:t>
            </a:r>
            <a:r>
              <a:rPr lang="uk-UA" sz="1800" dirty="0" err="1" smtClean="0"/>
              <a:t>ється</a:t>
            </a:r>
            <a:r>
              <a:rPr lang="en-US" sz="1800" dirty="0" smtClean="0"/>
              <a:t>;</a:t>
            </a:r>
            <a:endParaRPr lang="uk-UA" sz="1800" dirty="0" smtClean="0"/>
          </a:p>
          <a:p>
            <a:pPr>
              <a:lnSpc>
                <a:spcPct val="150000"/>
              </a:lnSpc>
            </a:pPr>
            <a:r>
              <a:rPr lang="uk-UA" sz="1800" dirty="0" smtClean="0"/>
              <a:t>При короткому замиканні протікає дуже великий струм, який приводить до виходу з ладу мікросхем, іскріння та вибуху конденсаторів, до опіків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ru-RU" sz="1800" dirty="0" err="1" smtClean="0"/>
              <a:t>Дуже</a:t>
            </a:r>
            <a:r>
              <a:rPr lang="ru-RU" sz="1800" dirty="0" smtClean="0"/>
              <a:t> </a:t>
            </a:r>
            <a:r>
              <a:rPr lang="ru-RU" sz="1800" dirty="0" err="1" smtClean="0"/>
              <a:t>важливо</a:t>
            </a:r>
            <a:r>
              <a:rPr lang="ru-RU" sz="1800" dirty="0" smtClean="0"/>
              <a:t> </a:t>
            </a:r>
            <a:r>
              <a:rPr lang="ru-RU" sz="1800" dirty="0" err="1" smtClean="0"/>
              <a:t>слідкувати</a:t>
            </a:r>
            <a:r>
              <a:rPr lang="ru-RU" sz="1800" dirty="0" smtClean="0"/>
              <a:t>, </a:t>
            </a:r>
            <a:r>
              <a:rPr lang="ru-RU" sz="1800" dirty="0" err="1" smtClean="0"/>
              <a:t>щоб</a:t>
            </a:r>
            <a:r>
              <a:rPr lang="ru-RU" sz="1800" dirty="0" smtClean="0"/>
              <a:t> м</a:t>
            </a:r>
            <a:r>
              <a:rPr lang="uk-UA" sz="1800" dirty="0" smtClean="0"/>
              <a:t>і</a:t>
            </a:r>
            <a:r>
              <a:rPr lang="ru-RU" sz="1800" dirty="0" smtClean="0"/>
              <a:t>ж контактами </a:t>
            </a:r>
            <a:r>
              <a:rPr lang="ru-RU" sz="1800" dirty="0" err="1" smtClean="0"/>
              <a:t>джерела</a:t>
            </a:r>
            <a:r>
              <a:rPr lang="ru-RU" sz="1800" dirty="0" smtClean="0"/>
              <a:t> </a:t>
            </a:r>
            <a:r>
              <a:rPr lang="ru-RU" sz="1800" dirty="0" err="1" smtClean="0"/>
              <a:t>напруги</a:t>
            </a:r>
            <a:r>
              <a:rPr lang="ru-RU" sz="1800" dirty="0" smtClean="0"/>
              <a:t> </a:t>
            </a:r>
            <a:r>
              <a:rPr lang="ru-RU" sz="1800" dirty="0" err="1" smtClean="0"/>
              <a:t>зажди</a:t>
            </a:r>
            <a:r>
              <a:rPr lang="ru-RU" sz="1800" dirty="0" smtClean="0"/>
              <a:t> </a:t>
            </a:r>
            <a:r>
              <a:rPr lang="ru-RU" sz="1800" dirty="0" err="1" smtClean="0"/>
              <a:t>був</a:t>
            </a:r>
            <a:r>
              <a:rPr lang="ru-RU" sz="1800" dirty="0" smtClean="0"/>
              <a:t> </a:t>
            </a:r>
            <a:r>
              <a:rPr lang="ru-RU" sz="1800" dirty="0" err="1" smtClean="0"/>
              <a:t>ввімкнений</a:t>
            </a:r>
            <a:r>
              <a:rPr lang="ru-RU" sz="1800" dirty="0" smtClean="0"/>
              <a:t> резистор з </a:t>
            </a:r>
            <a:r>
              <a:rPr lang="ru-RU" sz="1800" dirty="0" err="1" smtClean="0"/>
              <a:t>певним</a:t>
            </a:r>
            <a:r>
              <a:rPr lang="ru-RU" sz="1800" dirty="0" smtClean="0"/>
              <a:t> опором, </a:t>
            </a:r>
            <a:r>
              <a:rPr lang="ru-RU" sz="1800" dirty="0" err="1" smtClean="0"/>
              <a:t>який</a:t>
            </a:r>
            <a:r>
              <a:rPr lang="ru-RU" sz="1800" dirty="0" smtClean="0"/>
              <a:t> </a:t>
            </a:r>
            <a:r>
              <a:rPr lang="ru-RU" sz="1800" dirty="0" err="1" smtClean="0"/>
              <a:t>обмежить</a:t>
            </a:r>
            <a:r>
              <a:rPr lang="ru-RU" sz="1800" dirty="0" smtClean="0"/>
              <a:t> струм.</a:t>
            </a: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78997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Загальні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поняття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електроніки</a:t>
            </a:r>
            <a:r>
              <a:rPr lang="ru-RU" sz="3200" dirty="0">
                <a:solidFill>
                  <a:srgbClr val="00B0F0"/>
                </a:solidFill>
              </a:rPr>
              <a:t> (входи і </a:t>
            </a:r>
            <a:r>
              <a:rPr lang="ru-RU" sz="3200" dirty="0" err="1">
                <a:solidFill>
                  <a:srgbClr val="00B0F0"/>
                </a:solidFill>
              </a:rPr>
              <a:t>виходи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цифрових</a:t>
            </a:r>
            <a:r>
              <a:rPr lang="ru-RU" sz="3200" dirty="0">
                <a:solidFill>
                  <a:srgbClr val="00B0F0"/>
                </a:solidFill>
              </a:rPr>
              <a:t> схем, </a:t>
            </a:r>
            <a:r>
              <a:rPr lang="ru-RU" sz="3200" dirty="0" err="1">
                <a:solidFill>
                  <a:srgbClr val="00B0F0"/>
                </a:solidFill>
              </a:rPr>
              <a:t>логічні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рівні</a:t>
            </a:r>
            <a:r>
              <a:rPr lang="en-US" sz="3200" dirty="0" smtClean="0">
                <a:solidFill>
                  <a:srgbClr val="00B0F0"/>
                </a:solidFill>
              </a:rPr>
              <a:t>)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1988840"/>
            <a:ext cx="8515672" cy="425685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Процесори та інші цифрові схеми оперують двійковими числами (в знаковому, або </a:t>
            </a:r>
            <a:r>
              <a:rPr lang="uk-UA" sz="1800" dirty="0" err="1" smtClean="0"/>
              <a:t>беззнаковому</a:t>
            </a:r>
            <a:r>
              <a:rPr lang="uk-UA" sz="1800" dirty="0" smtClean="0"/>
              <a:t> представленні)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uk-UA" sz="1800" dirty="0" smtClean="0"/>
              <a:t>1 або 0 кодуються напругою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uk-UA" sz="1800" dirty="0" smtClean="0"/>
              <a:t>Для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“1” – </a:t>
            </a:r>
            <a:r>
              <a:rPr lang="ru-RU" sz="1800" dirty="0" err="1" smtClean="0"/>
              <a:t>це</a:t>
            </a:r>
            <a:r>
              <a:rPr lang="ru-RU" sz="1800" dirty="0" smtClean="0"/>
              <a:t> </a:t>
            </a:r>
            <a:r>
              <a:rPr lang="ru-RU" sz="1800" dirty="0" err="1" smtClean="0"/>
              <a:t>напруга</a:t>
            </a:r>
            <a:r>
              <a:rPr lang="ru-RU" sz="1800" dirty="0" smtClean="0"/>
              <a:t> в </a:t>
            </a:r>
            <a:r>
              <a:rPr lang="ru-RU" sz="1800" dirty="0" err="1" smtClean="0"/>
              <a:t>діапазон</a:t>
            </a:r>
            <a:r>
              <a:rPr lang="uk-UA" sz="1800" dirty="0" smtClean="0"/>
              <a:t>і від 3В до 5В</a:t>
            </a:r>
            <a:r>
              <a:rPr lang="en-US" sz="1800" dirty="0" smtClean="0"/>
              <a:t>, </a:t>
            </a:r>
            <a:r>
              <a:rPr lang="uk-UA" sz="1800" dirty="0" smtClean="0"/>
              <a:t>а </a:t>
            </a:r>
            <a:r>
              <a:rPr lang="en-US" sz="1800" dirty="0" smtClean="0"/>
              <a:t>“</a:t>
            </a:r>
            <a:r>
              <a:rPr lang="uk-UA" sz="1800" dirty="0" smtClean="0"/>
              <a:t>0</a:t>
            </a:r>
            <a:r>
              <a:rPr lang="en-US" sz="1800" dirty="0" smtClean="0"/>
              <a:t>”</a:t>
            </a:r>
            <a:r>
              <a:rPr lang="uk-UA" sz="1800" dirty="0" smtClean="0"/>
              <a:t> – напруга від 0В до 1 В</a:t>
            </a:r>
            <a:r>
              <a:rPr lang="en-US" sz="1800" dirty="0" smtClean="0"/>
              <a:t>. </a:t>
            </a:r>
            <a:r>
              <a:rPr lang="uk-UA" sz="1800" dirty="0" smtClean="0"/>
              <a:t>Ці напруги – називаються </a:t>
            </a:r>
            <a:r>
              <a:rPr lang="uk-UA" sz="1800" dirty="0"/>
              <a:t>л</a:t>
            </a:r>
            <a:r>
              <a:rPr lang="uk-UA" sz="1800" dirty="0" smtClean="0"/>
              <a:t>огічні рівні</a:t>
            </a:r>
            <a:r>
              <a:rPr lang="en-US" sz="1800" dirty="0" smtClean="0"/>
              <a:t>;</a:t>
            </a:r>
            <a:endParaRPr lang="uk-UA" sz="1800" dirty="0" smtClean="0"/>
          </a:p>
          <a:p>
            <a:pPr>
              <a:lnSpc>
                <a:spcPct val="150000"/>
              </a:lnSpc>
            </a:pPr>
            <a:r>
              <a:rPr lang="uk-UA" sz="1800" dirty="0" smtClean="0"/>
              <a:t>Зараз більшість цифрових мікросхем виготовляють по КМОП технології (</a:t>
            </a:r>
            <a:r>
              <a:rPr lang="en-US" sz="1800" dirty="0" smtClean="0"/>
              <a:t>CMOS</a:t>
            </a:r>
            <a:r>
              <a:rPr lang="uk-UA" sz="1800" dirty="0" smtClean="0"/>
              <a:t>)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ru-RU" sz="1800" dirty="0" err="1" smtClean="0"/>
              <a:t>Важливо</a:t>
            </a:r>
            <a:r>
              <a:rPr lang="ru-RU" sz="1800" dirty="0" smtClean="0"/>
              <a:t> </a:t>
            </a:r>
            <a:r>
              <a:rPr lang="ru-RU" sz="1800" dirty="0" err="1" smtClean="0"/>
              <a:t>памятати</a:t>
            </a:r>
            <a:r>
              <a:rPr lang="ru-RU" sz="1800" dirty="0" smtClean="0"/>
              <a:t>, </a:t>
            </a:r>
            <a:r>
              <a:rPr lang="ru-RU" sz="1800" dirty="0" err="1" smtClean="0"/>
              <a:t>що</a:t>
            </a:r>
            <a:r>
              <a:rPr lang="ru-RU" sz="1800" dirty="0" smtClean="0"/>
              <a:t> оп</a:t>
            </a:r>
            <a:r>
              <a:rPr lang="uk-UA" sz="1800" dirty="0" err="1" smtClean="0"/>
              <a:t>ір</a:t>
            </a:r>
            <a:r>
              <a:rPr lang="uk-UA" sz="1800" dirty="0" smtClean="0"/>
              <a:t> входів </a:t>
            </a:r>
            <a:r>
              <a:rPr lang="en-US" sz="1800" dirty="0" smtClean="0"/>
              <a:t>CMOS</a:t>
            </a:r>
            <a:r>
              <a:rPr lang="uk-UA" sz="1800" dirty="0" smtClean="0"/>
              <a:t> мікросхем настільки великий, що вхідний струм можна вважати рівним нулю.</a:t>
            </a:r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58574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Загальні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поняття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електроніки</a:t>
            </a:r>
            <a:r>
              <a:rPr lang="ru-RU" sz="3200" dirty="0">
                <a:solidFill>
                  <a:srgbClr val="00B0F0"/>
                </a:solidFill>
              </a:rPr>
              <a:t> (входи і </a:t>
            </a:r>
            <a:r>
              <a:rPr lang="ru-RU" sz="3200" dirty="0" err="1">
                <a:solidFill>
                  <a:srgbClr val="00B0F0"/>
                </a:solidFill>
              </a:rPr>
              <a:t>виходи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цифрових</a:t>
            </a:r>
            <a:r>
              <a:rPr lang="ru-RU" sz="3200" dirty="0">
                <a:solidFill>
                  <a:srgbClr val="00B0F0"/>
                </a:solidFill>
              </a:rPr>
              <a:t> схем, </a:t>
            </a:r>
            <a:r>
              <a:rPr lang="ru-RU" sz="3200" dirty="0" err="1">
                <a:solidFill>
                  <a:srgbClr val="00B0F0"/>
                </a:solidFill>
              </a:rPr>
              <a:t>логічні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рівні</a:t>
            </a:r>
            <a:r>
              <a:rPr lang="en-US" sz="3200" dirty="0" smtClean="0">
                <a:solidFill>
                  <a:srgbClr val="00B0F0"/>
                </a:solidFill>
              </a:rPr>
              <a:t>)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1988840"/>
            <a:ext cx="8515672" cy="425685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Ніколи не можна з'єднувати між собою два виходи мікросхем. Якщо на одному виході буде логічна 1, а на іншому виході логічний 0 – це приведе до короткого замикання і виходу мікросхеми з ладу.</a:t>
            </a:r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9008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uk-UA" sz="3200" dirty="0" smtClean="0">
                <a:solidFill>
                  <a:srgbClr val="00B0F0"/>
                </a:solidFill>
              </a:rPr>
              <a:t>Найпростіші правила створення цифрових схем на </a:t>
            </a:r>
            <a:r>
              <a:rPr lang="en-US" sz="3200" dirty="0" err="1" smtClean="0">
                <a:solidFill>
                  <a:srgbClr val="00B0F0"/>
                </a:solidFill>
              </a:rPr>
              <a:t>Arduino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1988840"/>
            <a:ext cx="8515672" cy="425685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Не з'єднуйте контакти джерела напруги. Це приводить до короткого замикання і може вивести схему з ладу. Завжди слідкуйте, щоб між контактами джерела напруги був включений певний опір</a:t>
            </a:r>
            <a:r>
              <a:rPr lang="en-US" sz="1800" dirty="0" smtClean="0"/>
              <a:t>;</a:t>
            </a:r>
            <a:endParaRPr lang="uk-UA" sz="1800" dirty="0" smtClean="0"/>
          </a:p>
          <a:p>
            <a:pPr>
              <a:lnSpc>
                <a:spcPct val="150000"/>
              </a:lnSpc>
            </a:pPr>
            <a:r>
              <a:rPr lang="uk-UA" sz="1800" dirty="0" smtClean="0"/>
              <a:t>Контролюйте напрямки виводів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uk-UA" sz="1800" dirty="0" smtClean="0"/>
              <a:t>(ї</a:t>
            </a:r>
            <a:r>
              <a:rPr lang="ru-RU" sz="1800" dirty="0" smtClean="0"/>
              <a:t>х </a:t>
            </a:r>
            <a:r>
              <a:rPr lang="ru-RU" sz="1800" dirty="0" err="1" smtClean="0"/>
              <a:t>можна</a:t>
            </a:r>
            <a:r>
              <a:rPr lang="ru-RU" sz="1800" dirty="0" smtClean="0"/>
              <a:t> </a:t>
            </a:r>
            <a:r>
              <a:rPr lang="ru-RU" sz="1800" dirty="0" err="1" smtClean="0"/>
              <a:t>сконфігурувати</a:t>
            </a:r>
            <a:r>
              <a:rPr lang="ru-RU" sz="1800" dirty="0" smtClean="0"/>
              <a:t> як на </a:t>
            </a:r>
            <a:r>
              <a:rPr lang="ru-RU" sz="1800" dirty="0" err="1" smtClean="0"/>
              <a:t>вх</a:t>
            </a:r>
            <a:r>
              <a:rPr lang="uk-UA" sz="1800" dirty="0" smtClean="0"/>
              <a:t>і</a:t>
            </a:r>
            <a:r>
              <a:rPr lang="ru-RU" sz="1800" dirty="0" smtClean="0"/>
              <a:t>д, так і на </a:t>
            </a:r>
            <a:r>
              <a:rPr lang="ru-RU" sz="1800" dirty="0" err="1" smtClean="0"/>
              <a:t>вихід</a:t>
            </a:r>
            <a:r>
              <a:rPr lang="uk-UA" sz="1800" dirty="0" smtClean="0"/>
              <a:t>). Не можна з'єднувати між собою одночасно два виходи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92013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uk-UA" sz="3200" dirty="0" smtClean="0">
                <a:solidFill>
                  <a:srgbClr val="00B0F0"/>
                </a:solidFill>
              </a:rPr>
              <a:t>Подільник напруги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pic>
        <p:nvPicPr>
          <p:cNvPr id="63490" name="Picture 2" descr="http://fablabs.ru/wiki/images/b/b1/0006ax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92896"/>
            <a:ext cx="57150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17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Робота з макетною платою (</a:t>
            </a:r>
            <a:r>
              <a:rPr lang="ru-RU" sz="3200" dirty="0" err="1">
                <a:solidFill>
                  <a:srgbClr val="00B0F0"/>
                </a:solidFill>
              </a:rPr>
              <a:t>Bredboard</a:t>
            </a:r>
            <a:r>
              <a:rPr lang="ru-RU" sz="3200" dirty="0">
                <a:solidFill>
                  <a:srgbClr val="00B0F0"/>
                </a:solidFill>
              </a:rPr>
              <a:t>)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pic>
        <p:nvPicPr>
          <p:cNvPr id="70660" name="Picture 4" descr="http://www.tweaking4all.com/wp-content/uploads/2013/12/basic_breadboard_lay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437112"/>
            <a:ext cx="3361524" cy="216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2" name="Picture 6" descr="http://makerclub.org/app/uploads/2014/10/breadboa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397" y="1713834"/>
            <a:ext cx="3223533" cy="227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89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B0F0"/>
                </a:solidFill>
              </a:rPr>
              <a:t>Робота з макетною платою (</a:t>
            </a:r>
            <a:r>
              <a:rPr lang="ru-RU" sz="3200" dirty="0" err="1">
                <a:solidFill>
                  <a:srgbClr val="00B0F0"/>
                </a:solidFill>
              </a:rPr>
              <a:t>Bredboard</a:t>
            </a:r>
            <a:r>
              <a:rPr lang="ru-RU" sz="3200" dirty="0">
                <a:solidFill>
                  <a:srgbClr val="00B0F0"/>
                </a:solidFill>
              </a:rPr>
              <a:t>)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pic>
        <p:nvPicPr>
          <p:cNvPr id="71682" name="Picture 2" descr="https://cdn.sparkfun.com/assets/4/a/1/5/0/518c3efbce395f71620000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8" y="1970838"/>
            <a:ext cx="7800866" cy="421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15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229600" cy="1066800"/>
          </a:xfrm>
        </p:spPr>
        <p:txBody>
          <a:bodyPr/>
          <a:lstStyle/>
          <a:p>
            <a:r>
              <a:rPr lang="uk-UA" dirty="0" err="1" smtClean="0">
                <a:solidFill>
                  <a:srgbClr val="00B0F0"/>
                </a:solidFill>
              </a:rPr>
              <a:t>Кросплатформеність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28192"/>
            <a:ext cx="8363272" cy="506916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uk-UA" sz="1800" dirty="0"/>
              <a:t>Для роботи з потужними </a:t>
            </a:r>
            <a:r>
              <a:rPr lang="uk-UA" sz="1800" dirty="0" err="1"/>
              <a:t>поцесорами</a:t>
            </a:r>
            <a:r>
              <a:rPr lang="uk-UA" sz="1800" dirty="0"/>
              <a:t> не обов'язково вивчати новий асемблер для нової архітектури. Достатньо один раз </a:t>
            </a:r>
            <a:r>
              <a:rPr lang="uk-UA" sz="1800" dirty="0" err="1"/>
              <a:t>портувати</a:t>
            </a:r>
            <a:r>
              <a:rPr lang="uk-UA" sz="1800" dirty="0"/>
              <a:t> операційну систему на </a:t>
            </a:r>
            <a:r>
              <a:rPr lang="uk-UA" sz="1800" dirty="0" smtClean="0"/>
              <a:t>нову </a:t>
            </a:r>
            <a:r>
              <a:rPr lang="uk-UA" sz="1800" dirty="0"/>
              <a:t>архітектуру і надалі писати програми для </a:t>
            </a:r>
            <a:r>
              <a:rPr lang="uk-UA" sz="1800" dirty="0" smtClean="0"/>
              <a:t>ОС.</a:t>
            </a:r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uk-UA" sz="1800" dirty="0" smtClean="0"/>
              <a:t>У випадку малопотужних процесорів, операційна система може займати багато ресурсів, тому часто працюють без неї. В такому </a:t>
            </a:r>
            <a:r>
              <a:rPr lang="uk-UA" sz="1800" dirty="0"/>
              <a:t>в</a:t>
            </a:r>
            <a:r>
              <a:rPr lang="uk-UA" sz="1800" dirty="0" smtClean="0"/>
              <a:t>ипадку для написання програм необхідно знати багато </a:t>
            </a:r>
            <a:r>
              <a:rPr lang="uk-UA" sz="1800" dirty="0" err="1" smtClean="0"/>
              <a:t>низькорівневих</a:t>
            </a:r>
            <a:r>
              <a:rPr lang="uk-UA" sz="1800" dirty="0" smtClean="0"/>
              <a:t> речей.</a:t>
            </a:r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r>
              <a:rPr lang="uk-UA" sz="1800" dirty="0" smtClean="0"/>
              <a:t>Якщо ви вирішуєте підключити до процесору свій пристрій, необхідно писати для нього драйвер і тут знову необхідне знання апаратного рівня.</a:t>
            </a:r>
          </a:p>
          <a:p>
            <a:pPr>
              <a:lnSpc>
                <a:spcPct val="150000"/>
              </a:lnSpc>
            </a:pPr>
            <a:endParaRPr lang="uk-UA" sz="1800" dirty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</p:txBody>
      </p:sp>
    </p:spTree>
    <p:extLst>
      <p:ext uri="{BB962C8B-B14F-4D97-AF65-F5344CB8AC3E}">
        <p14:creationId xmlns:p14="http://schemas.microsoft.com/office/powerpoint/2010/main" val="243431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Створення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простих</a:t>
            </a:r>
            <a:r>
              <a:rPr lang="ru-RU" sz="3200" dirty="0">
                <a:solidFill>
                  <a:srgbClr val="00B0F0"/>
                </a:solidFill>
              </a:rPr>
              <a:t> схем у </a:t>
            </a:r>
            <a:r>
              <a:rPr lang="ru-RU" sz="3200" dirty="0" err="1">
                <a:solidFill>
                  <a:srgbClr val="00B0F0"/>
                </a:solidFill>
              </a:rPr>
              <a:t>Fritzing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uk-UA" sz="18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323528" y="1988840"/>
            <a:ext cx="8515672" cy="425685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800" dirty="0" err="1">
                <a:solidFill>
                  <a:srgbClr val="00B0F0"/>
                </a:solidFill>
              </a:rPr>
              <a:t>Fritzing</a:t>
            </a:r>
            <a:r>
              <a:rPr lang="ru-RU" sz="1800" dirty="0">
                <a:solidFill>
                  <a:srgbClr val="00B0F0"/>
                </a:solidFill>
              </a:rPr>
              <a:t> </a:t>
            </a:r>
            <a:r>
              <a:rPr lang="uk-UA" sz="1800" dirty="0" smtClean="0"/>
              <a:t>дозволяє дуже просто створювати схеми та друковані плати для</a:t>
            </a:r>
            <a:r>
              <a:rPr lang="en-US" sz="1800" dirty="0" smtClean="0"/>
              <a:t>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: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fritzing.org/home</a:t>
            </a: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www.youtube.com/watch?v=Hxhd4HKrWpg</a:t>
            </a: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 smtClean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ru-RU" sz="1800" dirty="0" err="1" smtClean="0">
                <a:solidFill>
                  <a:srgbClr val="00B0F0"/>
                </a:solidFill>
              </a:rPr>
              <a:t>Fritzing</a:t>
            </a:r>
            <a:r>
              <a:rPr lang="ru-RU" sz="1800" dirty="0" smtClean="0">
                <a:solidFill>
                  <a:srgbClr val="00B0F0"/>
                </a:solidFill>
              </a:rPr>
              <a:t>  </a:t>
            </a:r>
            <a:r>
              <a:rPr lang="uk-UA" sz="1800" dirty="0" smtClean="0"/>
              <a:t>відкритий, </a:t>
            </a:r>
            <a:r>
              <a:rPr lang="uk-UA" sz="1800" dirty="0" err="1" smtClean="0"/>
              <a:t>кросплатформений</a:t>
            </a:r>
            <a:r>
              <a:rPr lang="uk-UA" sz="1800" dirty="0" smtClean="0"/>
              <a:t> і дуже добре задокументований.</a:t>
            </a: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1041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Створення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простих</a:t>
            </a:r>
            <a:r>
              <a:rPr lang="ru-RU" sz="3200" dirty="0">
                <a:solidFill>
                  <a:srgbClr val="00B0F0"/>
                </a:solidFill>
              </a:rPr>
              <a:t> схем у </a:t>
            </a:r>
            <a:r>
              <a:rPr lang="ru-RU" sz="3200" dirty="0" err="1">
                <a:solidFill>
                  <a:srgbClr val="00B0F0"/>
                </a:solidFill>
              </a:rPr>
              <a:t>Fritzing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pic>
        <p:nvPicPr>
          <p:cNvPr id="73732" name="Picture 4" descr="http://vctec.co.kr/web/wiki/arduino/tutorial/lcdwiring/fritz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081" y="1844824"/>
            <a:ext cx="6473604" cy="487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50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Мигання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світлодіодом</a:t>
            </a:r>
            <a:r>
              <a:rPr lang="ru-RU" sz="3200" dirty="0">
                <a:solidFill>
                  <a:srgbClr val="00B0F0"/>
                </a:solidFill>
              </a:rPr>
              <a:t> на </a:t>
            </a:r>
            <a:r>
              <a:rPr lang="en-US" sz="3200" dirty="0" err="1">
                <a:solidFill>
                  <a:srgbClr val="00B0F0"/>
                </a:solidFill>
              </a:rPr>
              <a:t>Arduino</a:t>
            </a:r>
            <a:r>
              <a:rPr lang="en-US" sz="3200" dirty="0">
                <a:solidFill>
                  <a:srgbClr val="00B0F0"/>
                </a:solidFill>
              </a:rPr>
              <a:t>. </a:t>
            </a:r>
            <a:r>
              <a:rPr lang="ru-RU" sz="3200" dirty="0">
                <a:solidFill>
                  <a:srgbClr val="00B0F0"/>
                </a:solidFill>
              </a:rPr>
              <a:t>Схема </a:t>
            </a:r>
            <a:r>
              <a:rPr lang="ru-RU" sz="3200" dirty="0" err="1">
                <a:solidFill>
                  <a:srgbClr val="00B0F0"/>
                </a:solidFill>
              </a:rPr>
              <a:t>ввімкнення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світлодіоду</a:t>
            </a:r>
            <a:r>
              <a:rPr lang="ru-RU" sz="3200" dirty="0">
                <a:solidFill>
                  <a:srgbClr val="00B0F0"/>
                </a:solidFill>
              </a:rPr>
              <a:t>. 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pic>
        <p:nvPicPr>
          <p:cNvPr id="74754" name="Picture 2" descr="http://alex-exe.ru/images/stories/radio/light/leds/led-calculate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23" y="1700808"/>
            <a:ext cx="3183873" cy="242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6" name="Picture 4" descr="https://upload.wikimedia.org/wikipedia/commons/thumb/c/c9/LED_circuit.svg/200px-LED_circui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25333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8" name="Picture 6" descr="http://www.mainbyte.com/ti99/electronics/led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63" y="4077072"/>
            <a:ext cx="44577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23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Мигання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світлодіодом</a:t>
            </a:r>
            <a:r>
              <a:rPr lang="ru-RU" sz="3200" dirty="0">
                <a:solidFill>
                  <a:srgbClr val="00B0F0"/>
                </a:solidFill>
              </a:rPr>
              <a:t> на </a:t>
            </a:r>
            <a:r>
              <a:rPr lang="en-US" sz="3200" dirty="0" err="1">
                <a:solidFill>
                  <a:srgbClr val="00B0F0"/>
                </a:solidFill>
              </a:rPr>
              <a:t>Arduino</a:t>
            </a:r>
            <a:r>
              <a:rPr lang="en-US" sz="3200" dirty="0">
                <a:solidFill>
                  <a:srgbClr val="00B0F0"/>
                </a:solidFill>
              </a:rPr>
              <a:t>. </a:t>
            </a:r>
            <a:r>
              <a:rPr lang="ru-RU" sz="3200" dirty="0">
                <a:solidFill>
                  <a:srgbClr val="00B0F0"/>
                </a:solidFill>
              </a:rPr>
              <a:t>Схема </a:t>
            </a:r>
            <a:r>
              <a:rPr lang="ru-RU" sz="3200" dirty="0" err="1">
                <a:solidFill>
                  <a:srgbClr val="00B0F0"/>
                </a:solidFill>
              </a:rPr>
              <a:t>ввімкнення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світлодіоду</a:t>
            </a:r>
            <a:r>
              <a:rPr lang="ru-RU" sz="3200" dirty="0">
                <a:solidFill>
                  <a:srgbClr val="00B0F0"/>
                </a:solidFill>
              </a:rPr>
              <a:t>. 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pic>
        <p:nvPicPr>
          <p:cNvPr id="75778" name="Picture 2" descr="https://www.arduino.cc/en/uploads/Tutorial/ExampleCircuit_s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72711"/>
            <a:ext cx="3718429" cy="436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http://www.seeedstudio.com/wiki/images/thumb/d/d6/Arduino_Sidekick_1LED_Blink.jpg/400px-Arduino_Sidekick_1LED_Blin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395784"/>
            <a:ext cx="3810000" cy="536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33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Мигання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світлодіодом</a:t>
            </a:r>
            <a:r>
              <a:rPr lang="ru-RU" sz="3200" dirty="0">
                <a:solidFill>
                  <a:srgbClr val="00B0F0"/>
                </a:solidFill>
              </a:rPr>
              <a:t> на </a:t>
            </a:r>
            <a:r>
              <a:rPr lang="en-US" sz="3200" dirty="0" err="1">
                <a:solidFill>
                  <a:srgbClr val="00B0F0"/>
                </a:solidFill>
              </a:rPr>
              <a:t>Arduino</a:t>
            </a:r>
            <a:r>
              <a:rPr lang="en-US" sz="3200" dirty="0">
                <a:solidFill>
                  <a:srgbClr val="00B0F0"/>
                </a:solidFill>
              </a:rPr>
              <a:t>. </a:t>
            </a:r>
            <a:r>
              <a:rPr lang="ru-RU" sz="3200" dirty="0" err="1" smtClean="0">
                <a:solidFill>
                  <a:srgbClr val="00B0F0"/>
                </a:solidFill>
              </a:rPr>
              <a:t>Аналіз</a:t>
            </a:r>
            <a:r>
              <a:rPr lang="ru-RU" sz="3200" dirty="0" smtClean="0">
                <a:solidFill>
                  <a:srgbClr val="00B0F0"/>
                </a:solidFill>
              </a:rPr>
              <a:t> та запуск </a:t>
            </a:r>
            <a:r>
              <a:rPr lang="ru-RU" sz="3200" dirty="0" err="1" smtClean="0">
                <a:solidFill>
                  <a:srgbClr val="00B0F0"/>
                </a:solidFill>
              </a:rPr>
              <a:t>програми</a:t>
            </a:r>
            <a:r>
              <a:rPr lang="ru-RU" sz="3200" dirty="0" smtClean="0">
                <a:solidFill>
                  <a:srgbClr val="00B0F0"/>
                </a:solidFill>
              </a:rPr>
              <a:t>.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1988840"/>
            <a:ext cx="8515672" cy="425685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Відкрийте папку </a:t>
            </a:r>
            <a:r>
              <a:rPr lang="en-US" sz="1800" dirty="0"/>
              <a:t>“2.LED_Blink</a:t>
            </a:r>
            <a:r>
              <a:rPr lang="en-US" sz="1800" dirty="0" smtClean="0"/>
              <a:t>” </a:t>
            </a:r>
            <a:r>
              <a:rPr lang="uk-UA" sz="1800" dirty="0" smtClean="0"/>
              <a:t>та запустіть скетч, який знаходиться всередині</a:t>
            </a:r>
            <a:r>
              <a:rPr lang="en-US" sz="1800" dirty="0" smtClean="0"/>
              <a:t>;</a:t>
            </a:r>
            <a:endParaRPr lang="ru-RU" sz="1800" dirty="0" smtClean="0"/>
          </a:p>
          <a:p>
            <a:pPr>
              <a:lnSpc>
                <a:spcPct val="150000"/>
              </a:lnSpc>
            </a:pPr>
            <a:r>
              <a:rPr lang="ru-RU" sz="1800" dirty="0" err="1" smtClean="0"/>
              <a:t>Функц</a:t>
            </a:r>
            <a:r>
              <a:rPr lang="uk-UA" sz="1800" dirty="0" err="1" smtClean="0"/>
              <a:t>ія</a:t>
            </a:r>
            <a:r>
              <a:rPr lang="uk-UA" sz="1800" dirty="0" smtClean="0"/>
              <a:t> </a:t>
            </a:r>
            <a:r>
              <a:rPr lang="en-US" sz="1800" i="1" dirty="0" err="1"/>
              <a:t>pinMode</a:t>
            </a:r>
            <a:r>
              <a:rPr lang="en-US" sz="1800" i="1" dirty="0"/>
              <a:t>(13, OUTPUT</a:t>
            </a:r>
            <a:r>
              <a:rPr lang="en-US" sz="1800" i="1" dirty="0" smtClean="0"/>
              <a:t>)</a:t>
            </a:r>
            <a:r>
              <a:rPr lang="uk-UA" sz="1800" i="1" dirty="0" smtClean="0"/>
              <a:t> </a:t>
            </a:r>
            <a:r>
              <a:rPr lang="uk-UA" sz="1800" dirty="0" smtClean="0"/>
              <a:t>конфігурує 13-й вивід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ru-RU" sz="1800" dirty="0" smtClean="0"/>
              <a:t>на </a:t>
            </a:r>
            <a:r>
              <a:rPr lang="ru-RU" sz="1800" dirty="0" err="1" smtClean="0"/>
              <a:t>вихід</a:t>
            </a:r>
            <a:r>
              <a:rPr lang="ru-RU" sz="1800" dirty="0" smtClean="0"/>
              <a:t> (до </a:t>
            </a:r>
            <a:r>
              <a:rPr lang="ru-RU" sz="1800" dirty="0" err="1" smtClean="0"/>
              <a:t>цього</a:t>
            </a:r>
            <a:r>
              <a:rPr lang="ru-RU" sz="1800" dirty="0" smtClean="0"/>
              <a:t> </a:t>
            </a:r>
            <a:r>
              <a:rPr lang="ru-RU" sz="1800" dirty="0" err="1" smtClean="0"/>
              <a:t>піна</a:t>
            </a:r>
            <a:r>
              <a:rPr lang="ru-RU" sz="1800" dirty="0" smtClean="0"/>
              <a:t> на </a:t>
            </a:r>
            <a:r>
              <a:rPr lang="ru-RU" sz="1800" dirty="0" err="1" smtClean="0"/>
              <a:t>платі</a:t>
            </a:r>
            <a:r>
              <a:rPr lang="ru-RU" sz="1800" dirty="0" smtClean="0"/>
              <a:t> через резистор </a:t>
            </a:r>
            <a:r>
              <a:rPr lang="ru-RU" sz="1800" dirty="0" err="1" smtClean="0"/>
              <a:t>підключений</a:t>
            </a:r>
            <a:r>
              <a:rPr lang="ru-RU" sz="1800" dirty="0" smtClean="0"/>
              <a:t> </a:t>
            </a:r>
            <a:r>
              <a:rPr lang="ru-RU" sz="1800" dirty="0" err="1" smtClean="0"/>
              <a:t>світлодіод</a:t>
            </a:r>
            <a:r>
              <a:rPr lang="ru-RU" sz="1800" dirty="0" smtClean="0"/>
              <a:t>)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uk-UA" sz="1800" dirty="0" smtClean="0"/>
              <a:t>Функція </a:t>
            </a:r>
            <a:r>
              <a:rPr lang="en-US" sz="1800" dirty="0" err="1"/>
              <a:t>digitalWrite</a:t>
            </a:r>
            <a:r>
              <a:rPr lang="en-US" sz="1800" dirty="0"/>
              <a:t>(13, HIGH</a:t>
            </a:r>
            <a:r>
              <a:rPr lang="en-US" sz="1800" dirty="0" smtClean="0"/>
              <a:t>)</a:t>
            </a:r>
            <a:r>
              <a:rPr lang="uk-UA" sz="1800" dirty="0" smtClean="0"/>
              <a:t> виставляє на 13-му виводі напругу логічної 1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uk-UA" sz="1800" dirty="0"/>
              <a:t>Функція </a:t>
            </a:r>
            <a:r>
              <a:rPr lang="en-US" sz="1800" dirty="0" err="1"/>
              <a:t>digitalWrite</a:t>
            </a:r>
            <a:r>
              <a:rPr lang="en-US" sz="1800" dirty="0"/>
              <a:t>(13, </a:t>
            </a:r>
            <a:r>
              <a:rPr lang="en-US" sz="1800" dirty="0" smtClean="0"/>
              <a:t>LOW)</a:t>
            </a:r>
            <a:r>
              <a:rPr lang="uk-UA" sz="1800" dirty="0" smtClean="0"/>
              <a:t> </a:t>
            </a:r>
            <a:r>
              <a:rPr lang="uk-UA" sz="1800" dirty="0"/>
              <a:t>виставляє на 13-му виводі напругу </a:t>
            </a:r>
            <a:r>
              <a:rPr lang="uk-UA" sz="1800" dirty="0" smtClean="0"/>
              <a:t>логічного 0</a:t>
            </a:r>
            <a:r>
              <a:rPr lang="en-US" sz="1800" dirty="0" smtClean="0"/>
              <a:t>;</a:t>
            </a:r>
            <a:endParaRPr lang="uk-UA" sz="1800" dirty="0" smtClean="0"/>
          </a:p>
          <a:p>
            <a:pPr>
              <a:lnSpc>
                <a:spcPct val="150000"/>
              </a:lnSpc>
            </a:pPr>
            <a:r>
              <a:rPr lang="en-US" sz="1800" dirty="0" smtClean="0"/>
              <a:t>HIGH</a:t>
            </a:r>
            <a:r>
              <a:rPr lang="uk-UA" sz="1800" dirty="0" smtClean="0"/>
              <a:t> і </a:t>
            </a:r>
            <a:r>
              <a:rPr lang="en-US" sz="1800" dirty="0" smtClean="0"/>
              <a:t>LOW</a:t>
            </a:r>
            <a:r>
              <a:rPr lang="uk-UA" sz="1800" dirty="0" smtClean="0"/>
              <a:t> – макроси.</a:t>
            </a: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35679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Підключення</a:t>
            </a:r>
            <a:r>
              <a:rPr lang="ru-RU" sz="3200" dirty="0">
                <a:solidFill>
                  <a:srgbClr val="00B0F0"/>
                </a:solidFill>
              </a:rPr>
              <a:t> кнопки до </a:t>
            </a:r>
            <a:r>
              <a:rPr lang="ru-RU" sz="3200" dirty="0" err="1">
                <a:solidFill>
                  <a:srgbClr val="00B0F0"/>
                </a:solidFill>
              </a:rPr>
              <a:t>Arduino</a:t>
            </a:r>
            <a:r>
              <a:rPr lang="ru-RU" sz="3200" dirty="0">
                <a:solidFill>
                  <a:srgbClr val="00B0F0"/>
                </a:solidFill>
              </a:rPr>
              <a:t> та </a:t>
            </a:r>
            <a:r>
              <a:rPr lang="ru-RU" sz="3200" dirty="0" err="1">
                <a:solidFill>
                  <a:srgbClr val="00B0F0"/>
                </a:solidFill>
              </a:rPr>
              <a:t>зчитування</a:t>
            </a:r>
            <a:r>
              <a:rPr lang="ru-RU" sz="3200" dirty="0">
                <a:solidFill>
                  <a:srgbClr val="00B0F0"/>
                </a:solidFill>
              </a:rPr>
              <a:t> з </a:t>
            </a:r>
            <a:r>
              <a:rPr lang="ru-RU" sz="3200" dirty="0" err="1" smtClean="0">
                <a:solidFill>
                  <a:srgbClr val="00B0F0"/>
                </a:solidFill>
              </a:rPr>
              <a:t>неї</a:t>
            </a:r>
            <a:r>
              <a:rPr lang="ru-RU" sz="3200" dirty="0" smtClean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даних</a:t>
            </a:r>
            <a:r>
              <a:rPr lang="ru-RU" sz="3200" dirty="0">
                <a:solidFill>
                  <a:srgbClr val="00B0F0"/>
                </a:solidFill>
              </a:rPr>
              <a:t>.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pic>
        <p:nvPicPr>
          <p:cNvPr id="76802" name="Picture 2" descr="https://www.arduino.cc/en/uploads/Tutorial/button_sch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062" y="1850478"/>
            <a:ext cx="4777410" cy="409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 descr="http://code.mios.com/trac/mios_arduino-sensor/raw-attachment/wiki/ArduinoGateway/digital_butt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780929"/>
            <a:ext cx="390571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03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Підключення</a:t>
            </a:r>
            <a:r>
              <a:rPr lang="ru-RU" sz="3200" dirty="0">
                <a:solidFill>
                  <a:srgbClr val="00B0F0"/>
                </a:solidFill>
              </a:rPr>
              <a:t> кнопки до </a:t>
            </a:r>
            <a:r>
              <a:rPr lang="ru-RU" sz="3200" dirty="0" err="1">
                <a:solidFill>
                  <a:srgbClr val="00B0F0"/>
                </a:solidFill>
              </a:rPr>
              <a:t>Arduino</a:t>
            </a:r>
            <a:r>
              <a:rPr lang="ru-RU" sz="3200" dirty="0">
                <a:solidFill>
                  <a:srgbClr val="00B0F0"/>
                </a:solidFill>
              </a:rPr>
              <a:t> та </a:t>
            </a:r>
            <a:r>
              <a:rPr lang="ru-RU" sz="3200" dirty="0" err="1">
                <a:solidFill>
                  <a:srgbClr val="00B0F0"/>
                </a:solidFill>
              </a:rPr>
              <a:t>зчитування</a:t>
            </a:r>
            <a:r>
              <a:rPr lang="ru-RU" sz="3200" dirty="0">
                <a:solidFill>
                  <a:srgbClr val="00B0F0"/>
                </a:solidFill>
              </a:rPr>
              <a:t> з </a:t>
            </a:r>
            <a:r>
              <a:rPr lang="ru-RU" sz="3200" dirty="0" err="1" smtClean="0">
                <a:solidFill>
                  <a:srgbClr val="00B0F0"/>
                </a:solidFill>
              </a:rPr>
              <a:t>неї</a:t>
            </a:r>
            <a:r>
              <a:rPr lang="ru-RU" sz="3200" dirty="0" smtClean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даних</a:t>
            </a:r>
            <a:r>
              <a:rPr lang="ru-RU" sz="3200" dirty="0">
                <a:solidFill>
                  <a:srgbClr val="00B0F0"/>
                </a:solidFill>
              </a:rPr>
              <a:t>.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23528" y="1988840"/>
            <a:ext cx="8515672" cy="425685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Відкрийте папку </a:t>
            </a:r>
            <a:r>
              <a:rPr lang="en-US" sz="1800" dirty="0"/>
              <a:t>“3.Button” </a:t>
            </a:r>
            <a:r>
              <a:rPr lang="uk-UA" sz="1800" dirty="0" smtClean="0"/>
              <a:t>та запустіть скетч, який знаходиться всередині</a:t>
            </a:r>
            <a:r>
              <a:rPr lang="en-US" sz="1800" dirty="0" smtClean="0"/>
              <a:t>;</a:t>
            </a:r>
            <a:endParaRPr lang="uk-UA" sz="1800" dirty="0" smtClean="0"/>
          </a:p>
          <a:p>
            <a:pPr>
              <a:lnSpc>
                <a:spcPct val="150000"/>
              </a:lnSpc>
            </a:pPr>
            <a:r>
              <a:rPr lang="uk-UA" sz="1800" dirty="0" smtClean="0"/>
              <a:t>Складіть схему, як показано на попередньому слайді. Підключіть кнопку до 2-го цифрового входу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;</a:t>
            </a:r>
            <a:endParaRPr lang="ru-RU" sz="1800" dirty="0" smtClean="0"/>
          </a:p>
          <a:p>
            <a:pPr>
              <a:lnSpc>
                <a:spcPct val="150000"/>
              </a:lnSpc>
            </a:pPr>
            <a:r>
              <a:rPr lang="ru-RU" sz="1800" dirty="0" err="1" smtClean="0"/>
              <a:t>Функц</a:t>
            </a:r>
            <a:r>
              <a:rPr lang="uk-UA" sz="1800" dirty="0" err="1" smtClean="0"/>
              <a:t>ія</a:t>
            </a:r>
            <a:r>
              <a:rPr lang="uk-UA" sz="1800" dirty="0" smtClean="0"/>
              <a:t> </a:t>
            </a:r>
            <a:r>
              <a:rPr lang="en-US" sz="1800" i="1" dirty="0" err="1" smtClean="0"/>
              <a:t>pinMode</a:t>
            </a:r>
            <a:r>
              <a:rPr lang="en-US" sz="1800" i="1" dirty="0" smtClean="0"/>
              <a:t>(2, INPUT)</a:t>
            </a:r>
            <a:r>
              <a:rPr lang="uk-UA" sz="1800" i="1" dirty="0" smtClean="0"/>
              <a:t> </a:t>
            </a:r>
            <a:r>
              <a:rPr lang="uk-UA" sz="1800" dirty="0" smtClean="0"/>
              <a:t>конфігурує </a:t>
            </a:r>
            <a:r>
              <a:rPr lang="en-US" sz="1800" dirty="0" smtClean="0"/>
              <a:t>2</a:t>
            </a:r>
            <a:r>
              <a:rPr lang="uk-UA" sz="1800" dirty="0" smtClean="0"/>
              <a:t>-й вивід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ru-RU" sz="1800" dirty="0" smtClean="0"/>
              <a:t>на </a:t>
            </a:r>
            <a:r>
              <a:rPr lang="ru-RU" sz="1800" dirty="0" err="1" smtClean="0"/>
              <a:t>вхід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uk-UA" sz="1800" dirty="0" smtClean="0"/>
              <a:t>Функція </a:t>
            </a:r>
            <a:r>
              <a:rPr lang="en-US" sz="1800" dirty="0" err="1" smtClean="0"/>
              <a:t>digitalRead</a:t>
            </a:r>
            <a:r>
              <a:rPr lang="en-US" sz="1800" dirty="0" smtClean="0"/>
              <a:t>(2)</a:t>
            </a:r>
            <a:r>
              <a:rPr lang="uk-UA" sz="1800" dirty="0" smtClean="0"/>
              <a:t> повертає значення логічного рівня на 2-му виводі (</a:t>
            </a:r>
            <a:r>
              <a:rPr lang="en-US" sz="1800" dirty="0" smtClean="0"/>
              <a:t>LOW </a:t>
            </a:r>
            <a:r>
              <a:rPr lang="ru-RU" sz="1800" dirty="0" err="1" smtClean="0"/>
              <a:t>або</a:t>
            </a:r>
            <a:r>
              <a:rPr lang="ru-RU" sz="1800" dirty="0" smtClean="0"/>
              <a:t> </a:t>
            </a:r>
            <a:r>
              <a:rPr lang="en-US" sz="1800" dirty="0" smtClean="0"/>
              <a:t>HIGH</a:t>
            </a:r>
            <a:r>
              <a:rPr lang="uk-UA" sz="1800" dirty="0" smtClean="0"/>
              <a:t>)</a:t>
            </a:r>
            <a:r>
              <a:rPr lang="en-US" sz="1800" dirty="0" smtClean="0"/>
              <a:t>;</a:t>
            </a:r>
            <a:endParaRPr lang="ru-RU" sz="1800" dirty="0" smtClean="0"/>
          </a:p>
          <a:p>
            <a:pPr>
              <a:lnSpc>
                <a:spcPct val="150000"/>
              </a:lnSpc>
            </a:pPr>
            <a:r>
              <a:rPr lang="ru-RU" sz="1800" dirty="0" err="1" smtClean="0"/>
              <a:t>Зчитане</a:t>
            </a:r>
            <a:r>
              <a:rPr lang="ru-RU" sz="1800" dirty="0" smtClean="0"/>
              <a:t> </a:t>
            </a:r>
            <a:r>
              <a:rPr lang="ru-RU" sz="1800" dirty="0" err="1" smtClean="0"/>
              <a:t>значення</a:t>
            </a:r>
            <a:r>
              <a:rPr lang="ru-RU" sz="1800" dirty="0" smtClean="0"/>
              <a:t> переда</a:t>
            </a:r>
            <a:r>
              <a:rPr lang="uk-UA" sz="1800" dirty="0"/>
              <a:t>є</a:t>
            </a:r>
            <a:r>
              <a:rPr lang="ru-RU" sz="1800" dirty="0" err="1" smtClean="0"/>
              <a:t>ться</a:t>
            </a:r>
            <a:r>
              <a:rPr lang="ru-RU" sz="1800" dirty="0" smtClean="0"/>
              <a:t> на ПК по </a:t>
            </a:r>
            <a:r>
              <a:rPr lang="ru-RU" sz="1800" dirty="0" err="1" smtClean="0"/>
              <a:t>послідовному</a:t>
            </a:r>
            <a:r>
              <a:rPr lang="ru-RU" sz="1800" dirty="0" smtClean="0"/>
              <a:t> каналу за </a:t>
            </a:r>
            <a:r>
              <a:rPr lang="ru-RU" sz="1800" dirty="0" err="1" smtClean="0"/>
              <a:t>допомогою</a:t>
            </a:r>
            <a:r>
              <a:rPr lang="ru-RU" sz="1800" dirty="0" smtClean="0"/>
              <a:t> </a:t>
            </a:r>
            <a:r>
              <a:rPr lang="en-US" sz="1800" dirty="0" err="1"/>
              <a:t>Serial.println</a:t>
            </a:r>
            <a:r>
              <a:rPr lang="en-US" sz="1800" dirty="0"/>
              <a:t>(</a:t>
            </a:r>
            <a:r>
              <a:rPr lang="en-US" sz="1800" dirty="0" err="1"/>
              <a:t>buttonState</a:t>
            </a:r>
            <a:r>
              <a:rPr lang="en-US" sz="1800" dirty="0"/>
              <a:t>);</a:t>
            </a: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51296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Керування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світлодіодом</a:t>
            </a:r>
            <a:r>
              <a:rPr lang="ru-RU" sz="3200" dirty="0">
                <a:solidFill>
                  <a:srgbClr val="00B0F0"/>
                </a:solidFill>
              </a:rPr>
              <a:t> за </a:t>
            </a:r>
            <a:r>
              <a:rPr lang="ru-RU" sz="3200" dirty="0" err="1">
                <a:solidFill>
                  <a:srgbClr val="00B0F0"/>
                </a:solidFill>
              </a:rPr>
              <a:t>допомогою</a:t>
            </a:r>
            <a:r>
              <a:rPr lang="ru-RU" sz="3200" dirty="0">
                <a:solidFill>
                  <a:srgbClr val="00B0F0"/>
                </a:solidFill>
              </a:rPr>
              <a:t> кнопки. 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515672" cy="425685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 smtClean="0"/>
              <a:t>Відкрийте папку </a:t>
            </a:r>
            <a:r>
              <a:rPr lang="en-US" sz="1800" dirty="0"/>
              <a:t>“4.Button_LEd” </a:t>
            </a:r>
            <a:r>
              <a:rPr lang="uk-UA" sz="1800" dirty="0" smtClean="0"/>
              <a:t>та запустіть скетч, який знаходиться всередині</a:t>
            </a:r>
            <a:r>
              <a:rPr lang="en-US" sz="1800" dirty="0" smtClean="0"/>
              <a:t>;</a:t>
            </a:r>
            <a:endParaRPr lang="uk-UA" sz="1800" dirty="0" smtClean="0"/>
          </a:p>
          <a:p>
            <a:pPr>
              <a:lnSpc>
                <a:spcPct val="150000"/>
              </a:lnSpc>
            </a:pPr>
            <a:r>
              <a:rPr lang="uk-UA" sz="1800" dirty="0" smtClean="0"/>
              <a:t>Підключіть до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Leonardo </a:t>
            </a:r>
            <a:r>
              <a:rPr lang="ru-RU" sz="1800" dirty="0" smtClean="0"/>
              <a:t>кнопку по </a:t>
            </a:r>
            <a:r>
              <a:rPr lang="ru-RU" sz="1800" dirty="0" err="1" smtClean="0"/>
              <a:t>схемі</a:t>
            </a:r>
            <a:r>
              <a:rPr lang="ru-RU" sz="1800" dirty="0" smtClean="0"/>
              <a:t> з </a:t>
            </a:r>
            <a:r>
              <a:rPr lang="ru-RU" sz="1800" dirty="0" err="1" smtClean="0"/>
              <a:t>попереднього</a:t>
            </a:r>
            <a:r>
              <a:rPr lang="ru-RU" sz="1800" dirty="0" smtClean="0"/>
              <a:t> прикладу</a:t>
            </a:r>
            <a:r>
              <a:rPr lang="en-US" sz="18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uk-UA" sz="1800" dirty="0" smtClean="0"/>
              <a:t>Скомпілюйте і завантажте скетч.</a:t>
            </a:r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19601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Вимірювання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напруги</a:t>
            </a:r>
            <a:r>
              <a:rPr lang="ru-RU" sz="3200" dirty="0">
                <a:solidFill>
                  <a:srgbClr val="00B0F0"/>
                </a:solidFill>
              </a:rPr>
              <a:t> на </a:t>
            </a:r>
            <a:r>
              <a:rPr lang="ru-RU" sz="3200" dirty="0" err="1">
                <a:solidFill>
                  <a:srgbClr val="00B0F0"/>
                </a:solidFill>
              </a:rPr>
              <a:t>Arduino</a:t>
            </a:r>
            <a:r>
              <a:rPr lang="ru-RU" sz="3200" dirty="0">
                <a:solidFill>
                  <a:srgbClr val="00B0F0"/>
                </a:solidFill>
              </a:rPr>
              <a:t> (аналого-</a:t>
            </a:r>
            <a:r>
              <a:rPr lang="ru-RU" sz="3200" dirty="0" err="1">
                <a:solidFill>
                  <a:srgbClr val="00B0F0"/>
                </a:solidFill>
              </a:rPr>
              <a:t>цифрове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перетворення</a:t>
            </a:r>
            <a:r>
              <a:rPr lang="ru-RU" sz="3200" dirty="0">
                <a:solidFill>
                  <a:srgbClr val="00B0F0"/>
                </a:solidFill>
              </a:rPr>
              <a:t>) 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3528" y="1988840"/>
            <a:ext cx="8515672" cy="425685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uk-UA" sz="1800" dirty="0"/>
              <a:t>Н</a:t>
            </a:r>
            <a:r>
              <a:rPr lang="uk-UA" sz="1800" dirty="0" smtClean="0"/>
              <a:t>апругу будемо одержувати за допомогою змінного резистора, який є керованим подільником напруги. </a:t>
            </a:r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uk-UA" sz="1800" dirty="0" smtClean="0"/>
          </a:p>
          <a:p>
            <a:pPr marL="109728" indent="0">
              <a:lnSpc>
                <a:spcPct val="150000"/>
              </a:lnSpc>
              <a:buNone/>
            </a:pPr>
            <a:endParaRPr lang="ru-RU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ru-RU" sz="1800" dirty="0"/>
          </a:p>
        </p:txBody>
      </p:sp>
      <p:pic>
        <p:nvPicPr>
          <p:cNvPr id="78850" name="Picture 2" descr="http://auto2111.narod.ru/pauza/pauza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489" y="3356992"/>
            <a:ext cx="409575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11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944" cy="10668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rgbClr val="00B0F0"/>
                </a:solidFill>
              </a:rPr>
              <a:t>Вимірювання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напруги</a:t>
            </a:r>
            <a:r>
              <a:rPr lang="ru-RU" sz="3200" dirty="0">
                <a:solidFill>
                  <a:srgbClr val="00B0F0"/>
                </a:solidFill>
              </a:rPr>
              <a:t> на </a:t>
            </a:r>
            <a:r>
              <a:rPr lang="ru-RU" sz="3200" dirty="0" err="1">
                <a:solidFill>
                  <a:srgbClr val="00B0F0"/>
                </a:solidFill>
              </a:rPr>
              <a:t>Arduino</a:t>
            </a:r>
            <a:r>
              <a:rPr lang="ru-RU" sz="3200" dirty="0">
                <a:solidFill>
                  <a:srgbClr val="00B0F0"/>
                </a:solidFill>
              </a:rPr>
              <a:t> (аналого-</a:t>
            </a:r>
            <a:r>
              <a:rPr lang="ru-RU" sz="3200" dirty="0" err="1">
                <a:solidFill>
                  <a:srgbClr val="00B0F0"/>
                </a:solidFill>
              </a:rPr>
              <a:t>цифрове</a:t>
            </a:r>
            <a:r>
              <a:rPr lang="ru-RU" sz="3200" dirty="0">
                <a:solidFill>
                  <a:srgbClr val="00B0F0"/>
                </a:solidFill>
              </a:rPr>
              <a:t> </a:t>
            </a:r>
            <a:r>
              <a:rPr lang="ru-RU" sz="3200" dirty="0" err="1">
                <a:solidFill>
                  <a:srgbClr val="00B0F0"/>
                </a:solidFill>
              </a:rPr>
              <a:t>перетворення</a:t>
            </a:r>
            <a:r>
              <a:rPr lang="ru-RU" sz="3200" dirty="0">
                <a:solidFill>
                  <a:srgbClr val="00B0F0"/>
                </a:solidFill>
              </a:rPr>
              <a:t>) </a:t>
            </a:r>
            <a:endParaRPr lang="uk-UA" sz="3200" dirty="0">
              <a:solidFill>
                <a:srgbClr val="00B0F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75928" y="2060848"/>
            <a:ext cx="8363272" cy="403244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/>
          </a:p>
          <a:p>
            <a:pPr marL="109728" indent="0">
              <a:lnSpc>
                <a:spcPct val="150000"/>
              </a:lnSpc>
              <a:buNone/>
            </a:pPr>
            <a:endParaRPr lang="uk-UA" sz="1800" dirty="0" smtClean="0"/>
          </a:p>
        </p:txBody>
      </p:sp>
      <p:pic>
        <p:nvPicPr>
          <p:cNvPr id="81924" name="Picture 4" descr="http://tactilescreens.fregment.com/images/Graph_sch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88840"/>
            <a:ext cx="4896544" cy="466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07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ородская">
  <a:themeElements>
    <a:clrScheme name="Городская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Городская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Городская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654</TotalTime>
  <Words>3908</Words>
  <Application>Microsoft Office PowerPoint</Application>
  <PresentationFormat>Экран (4:3)</PresentationFormat>
  <Paragraphs>1124</Paragraphs>
  <Slides>117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117</vt:i4>
      </vt:variant>
    </vt:vector>
  </HeadingPairs>
  <TitlesOfParts>
    <vt:vector size="118" baseType="lpstr">
      <vt:lpstr>Городская</vt:lpstr>
      <vt:lpstr>Вступ до Arduino  </vt:lpstr>
      <vt:lpstr>План. Частина 1</vt:lpstr>
      <vt:lpstr>План. Частина 2</vt:lpstr>
      <vt:lpstr>План. Частина 3</vt:lpstr>
      <vt:lpstr>План. Частина 3</vt:lpstr>
      <vt:lpstr>Мікропроцесор</vt:lpstr>
      <vt:lpstr>Архітектура мікропроцесору</vt:lpstr>
      <vt:lpstr>Архітектура мікропроцесору</vt:lpstr>
      <vt:lpstr>Кросплатформеність</vt:lpstr>
      <vt:lpstr>Периферійні пристрої</vt:lpstr>
      <vt:lpstr>Підключення периферії до процесору</vt:lpstr>
      <vt:lpstr>Карта пам'яті процесору </vt:lpstr>
      <vt:lpstr>Карта пам'яті процесору </vt:lpstr>
      <vt:lpstr>Карта пам'яті процесору </vt:lpstr>
      <vt:lpstr>Програмування мікроконролерів</vt:lpstr>
      <vt:lpstr>Програмування мікроконролерів</vt:lpstr>
      <vt:lpstr>Програмування мікроконролерів</vt:lpstr>
      <vt:lpstr>Що необхідно знати для розробки програм під мікроконтролери та системи-на-кристалі?</vt:lpstr>
      <vt:lpstr>Переваги Arduino</vt:lpstr>
      <vt:lpstr>Переваги Arduino</vt:lpstr>
      <vt:lpstr>Переваги Arduino</vt:lpstr>
      <vt:lpstr>Переваги Arduino</vt:lpstr>
      <vt:lpstr>Недоліки Arduino</vt:lpstr>
      <vt:lpstr>Сфера застосування Arduino</vt:lpstr>
      <vt:lpstr>Різновиди Arduino</vt:lpstr>
      <vt:lpstr>Різновиди Arduino (AVR)</vt:lpstr>
      <vt:lpstr>Різновиди Arduino (AVR)</vt:lpstr>
      <vt:lpstr>Різновиди Arduino (AVR)</vt:lpstr>
      <vt:lpstr>Різновиди Arduino (AVR)</vt:lpstr>
      <vt:lpstr>Різновиди Arduino (AVR)</vt:lpstr>
      <vt:lpstr>Різновиди Arduino (AVR)</vt:lpstr>
      <vt:lpstr>Різновиди Arduino (ARM)</vt:lpstr>
      <vt:lpstr>Різновиди Arduino (Intel)</vt:lpstr>
      <vt:lpstr>Різновиди Arduino (Intel)</vt:lpstr>
      <vt:lpstr>Порівняльна таблиця Arduino</vt:lpstr>
      <vt:lpstr>Порівняльна таблиця Arduino</vt:lpstr>
      <vt:lpstr>Шилди для Arduino</vt:lpstr>
      <vt:lpstr>Шилди для Arduino</vt:lpstr>
      <vt:lpstr>Шилди для Arduino</vt:lpstr>
      <vt:lpstr>Arduino IDE</vt:lpstr>
      <vt:lpstr>Arduino IDE. Зовнішній вигляд</vt:lpstr>
      <vt:lpstr>Arduino IDE. Вибір плати</vt:lpstr>
      <vt:lpstr>Arduino IDE. Вибір плати</vt:lpstr>
      <vt:lpstr>Arduino IDE. Вибір порта підключення</vt:lpstr>
      <vt:lpstr>В Arduino IDE є дуже багато прикладів</vt:lpstr>
      <vt:lpstr>Компіляція програми в Arduino IDE та її завантаження в плату</vt:lpstr>
      <vt:lpstr>Монітор послідовного порту</vt:lpstr>
      <vt:lpstr>Arduino скетч</vt:lpstr>
      <vt:lpstr>Бібліотеки Arduino та приклади коду</vt:lpstr>
      <vt:lpstr>Бібліотеки Arduino та приклади коду</vt:lpstr>
      <vt:lpstr>Бібліотеки Arduino та приклади коду</vt:lpstr>
      <vt:lpstr>Бібліотеки Arduino та приклади коду</vt:lpstr>
      <vt:lpstr>Бібліотеки Arduino та приклади коду</vt:lpstr>
      <vt:lpstr>Бібліотеки Arduino та приклади коду</vt:lpstr>
      <vt:lpstr>Встановлення бібліотек Arduino</vt:lpstr>
      <vt:lpstr>Вирішення типових проблем Arduino (FAQ)</vt:lpstr>
      <vt:lpstr>Послідовний інтерфейс UART</vt:lpstr>
      <vt:lpstr>Послідовний інтерфейс UART. З'єднання </vt:lpstr>
      <vt:lpstr>Послідовний інтерфейс UART. Протокол</vt:lpstr>
      <vt:lpstr>Послідовний інтерфейс UART. Протокол</vt:lpstr>
      <vt:lpstr>Послідовний інтерфейс UART. Протокол</vt:lpstr>
      <vt:lpstr>Послідовний інтерфейс UART. Перетворювач USB-UART (USB-TTL)</vt:lpstr>
      <vt:lpstr>Послідовний інтерфейс UART. Перетворювач USB-UART (USB-TTL)</vt:lpstr>
      <vt:lpstr>Послідовний інтерфейс UART. Перетворювач USB-UART (USB-TTL)</vt:lpstr>
      <vt:lpstr>Монітор послідовного інтефейсу Arduino</vt:lpstr>
      <vt:lpstr>Монітор послідовного інтефейсу Arduino</vt:lpstr>
      <vt:lpstr>Hello World для Arduino – передача тексту на ПК через послідовний порт</vt:lpstr>
      <vt:lpstr>Hello World для Arduino – передача тексту на ПК через послідовний порт</vt:lpstr>
      <vt:lpstr>Hello World для Arduino – передача тексту на ПК через послідовний порт</vt:lpstr>
      <vt:lpstr>Відлагодження програми Arduino через послідовний порт</vt:lpstr>
      <vt:lpstr>Мова Wiring для Arduino</vt:lpstr>
      <vt:lpstr>Wiring, С, С++, STL</vt:lpstr>
      <vt:lpstr>Коротко про Wiring</vt:lpstr>
      <vt:lpstr>Коротко про Wiring</vt:lpstr>
      <vt:lpstr>Коротко про Wiring</vt:lpstr>
      <vt:lpstr>Клас String </vt:lpstr>
      <vt:lpstr>Клас String </vt:lpstr>
      <vt:lpstr>Клас Serial </vt:lpstr>
      <vt:lpstr>Загальні поняття електроніки (струм, напруга, опір, закон Ома)</vt:lpstr>
      <vt:lpstr>Загальні поняття електроніки (струм, напруга, опір, закон Ома)</vt:lpstr>
      <vt:lpstr>Загальні поняття електроніки (струм, напруга, опір, закон Ома)</vt:lpstr>
      <vt:lpstr>Загальні поняття електроніки (струм, напруга, опір, закон Ома)</vt:lpstr>
      <vt:lpstr>Загальні поняття електроніки (струм, напруга, опір, закон Ома)</vt:lpstr>
      <vt:lpstr>Загальні поняття електроніки (входи і виходи цифрових схем, логічні рівні)</vt:lpstr>
      <vt:lpstr>Загальні поняття електроніки (входи і виходи цифрових схем, логічні рівні)</vt:lpstr>
      <vt:lpstr>Найпростіші правила створення цифрових схем на Arduino</vt:lpstr>
      <vt:lpstr>Подільник напруги</vt:lpstr>
      <vt:lpstr>Робота з макетною платою (Bredboard)</vt:lpstr>
      <vt:lpstr>Робота з макетною платою (Bredboard)</vt:lpstr>
      <vt:lpstr>Створення простих схем у Fritzing</vt:lpstr>
      <vt:lpstr>Створення простих схем у Fritzing</vt:lpstr>
      <vt:lpstr>Мигання світлодіодом на Arduino. Схема ввімкнення світлодіоду. </vt:lpstr>
      <vt:lpstr>Мигання світлодіодом на Arduino. Схема ввімкнення світлодіоду. </vt:lpstr>
      <vt:lpstr>Мигання світлодіодом на Arduino. Аналіз та запуск програми.</vt:lpstr>
      <vt:lpstr>Підключення кнопки до Arduino та зчитування з неї даних.</vt:lpstr>
      <vt:lpstr>Підключення кнопки до Arduino та зчитування з неї даних.</vt:lpstr>
      <vt:lpstr>Керування світлодіодом за допомогою кнопки. </vt:lpstr>
      <vt:lpstr>Вимірювання напруги на Arduino (аналого-цифрове перетворення) </vt:lpstr>
      <vt:lpstr>Вимірювання напруги на Arduino (аналого-цифрове перетворення) </vt:lpstr>
      <vt:lpstr>Вимірювання напруги на Arduino (аналого-цифрове перетворення) </vt:lpstr>
      <vt:lpstr>Керування яскравістю світіння світлодіоду за домогою широтно-імпульсної модуляції</vt:lpstr>
      <vt:lpstr>Керування яскравістю світіння світлодіоду за домогою широтно-імпульсної модуляції</vt:lpstr>
      <vt:lpstr>Керування яскравістю світіння світлодіоду за домогою широтно-імпульсної модуляції</vt:lpstr>
      <vt:lpstr>Керування яскравістю світіння світлодіоду за домогою широтно-імпульсної модуляції</vt:lpstr>
      <vt:lpstr>Передача команд та даних на Arduino з ПК через послідовний порт</vt:lpstr>
      <vt:lpstr>Передача команд та даних на Arduino з ПК через послідовний порт</vt:lpstr>
      <vt:lpstr>Робота з датчиком температури DS18b20</vt:lpstr>
      <vt:lpstr>Робота з датчиком температури DS18b20</vt:lpstr>
      <vt:lpstr>Робота з датчиком температури DS18b20</vt:lpstr>
      <vt:lpstr>Робота з датчиком температури DS18b20</vt:lpstr>
      <vt:lpstr>Робота з датчиком температури DS18b20</vt:lpstr>
      <vt:lpstr>Робота з двохстрочним LCD дисплеєм на контролері HD44780</vt:lpstr>
      <vt:lpstr>Робота з двохстрочним LCD дисплеєм на контролері HD44780</vt:lpstr>
      <vt:lpstr>Робота з двохстрочним LCD дисплеєм на контролері HD44780</vt:lpstr>
      <vt:lpstr>Підключення до Arduino WiFi модуля ESP8266 </vt:lpstr>
      <vt:lpstr>Підключення до Arduino WiFi модуля ESP8266. AT команди </vt:lpstr>
      <vt:lpstr>Підключення до Arduino WiFi модуля ESP8266. Створення вебсервера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 до Arduino</dc:title>
  <dc:creator>samuray</dc:creator>
  <cp:lastModifiedBy>samuray</cp:lastModifiedBy>
  <cp:revision>263</cp:revision>
  <dcterms:created xsi:type="dcterms:W3CDTF">2015-07-03T16:46:11Z</dcterms:created>
  <dcterms:modified xsi:type="dcterms:W3CDTF">2015-07-04T03:40:20Z</dcterms:modified>
</cp:coreProperties>
</file>